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gHS1iXCXmj38h1dC4swuO+kwAjM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6" name="Bettina Mo"/>
  <p:cmAuthor clrIdx="1" id="1" initials="" lastIdx="1" name="Thomas Wood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B482DC9-08B4-47D4-A2EC-1538F7702F1E}">
  <a:tblStyle styleId="{9B482DC9-08B4-47D4-A2EC-1538F7702F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9.xml"/><Relationship Id="rId37" Type="http://customschemas.google.com/relationships/presentationmetadata" Target="metadata"/><Relationship Id="rId14" Type="http://schemas.openxmlformats.org/officeDocument/2006/relationships/slide" Target="slides/slide8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04-11T09:47:08.179">
    <p:pos x="549" y="1810"/>
    <p:text>Do we need to emphasize that all they create will comply with the same?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-4"/>
      </p:ext>
    </p:extLst>
  </p:cm>
  <p:cm authorId="1" idx="1" dt="2024-04-11T09:47:08.179">
    <p:pos x="549" y="1810"/>
    <p:text>good point, done</p:text>
    <p:extLst>
      <p:ext uri="{C676402C-5697-4E1C-873F-D02D1690AC5C}">
        <p15:threadingInfo timeZoneBias="0">
          <p15:parentCm authorId="0" idx="1"/>
        </p15:threadingInfo>
      </p:ext>
      <p:ext uri="http://customooxmlschemas.google.com/">
        <go:slidesCustomData xmlns:go="http://customooxmlschemas.google.com/" commentPostId="AAABLpwxyG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4-04-10T16:24:21.364">
    <p:pos x="549" y="1810"/>
    <p:text>Do we need to help them with intros? They maybe shy?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_M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4-04-10T15:02:31.953">
    <p:pos x="538" y="326"/>
    <p:text>I would add "welcome and registration" from 9am.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-0"/>
      </p:ext>
    </p:extLst>
  </p:cm>
  <p:cm authorId="0" idx="4" dt="2024-04-10T15:55:48.627">
    <p:pos x="538" y="426"/>
    <p:text>I would keep intros short (max 20min) and give them more time to come together, ask questions, choose task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_E"/>
      </p:ext>
    </p:extLst>
  </p:cm>
  <p:cm authorId="0" idx="5" dt="2024-04-10T15:53:59.091">
    <p:pos x="538" y="526"/>
    <p:text>Do we need to give more structure? e.g. pick a project, generate ideas with your team, etc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_A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4-04-10T15:51:42.254">
    <p:pos x="549" y="306"/>
    <p:text>is it better to have more or fewer? Do we need to provide more info for all of them?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LILKl-8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6e2d3448d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26e2d3448d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6e2d3448d3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26e2d3448d3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6e2d3448d3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2" name="Google Shape;212;g26e2d3448d3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6e2d3448d3_0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2" name="Google Shape;222;g26e2d3448d3_0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6e2d3448d3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26e2d3448d3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6e2d3448d3_0_1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g26e2d3448d3_0_1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6e2d3448d3_0_1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g26e2d3448d3_0_1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cace26116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2cace26116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cace26116d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2cace26116d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cb3332c6cb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cb3332c6cb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ba194fc1e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2ba194fc1e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bac0eef44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7" name="Google Shape;337;g2bac0eef44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6e2d3448d3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7" name="Google Shape;347;g26e2d3448d3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a7800ca64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g2ba7800ca64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e2d3448d3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g26e2d3448d3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6e2d3448d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26e2d3448d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6e2d3448d3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2" name="Google Shape;182;g26e2d3448d3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21332408b73_0_213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g21332408b73_0_213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g21332408b73_0_2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g21332408b73_0_2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g21332408b73_0_2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332408b73_0_27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g21332408b73_0_270"/>
          <p:cNvSpPr txBox="1"/>
          <p:nvPr>
            <p:ph idx="1" type="body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g21332408b73_0_270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g21332408b73_0_270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g21332408b73_0_27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332408b73_0_276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g21332408b73_0_276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g21332408b73_0_27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g21332408b73_0_27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g21332408b73_0_27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1332408b73_0_2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g21332408b73_0_21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g21332408b73_0_219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g21332408b73_0_219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g21332408b73_0_2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1332408b73_0_225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g21332408b73_0_225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g21332408b73_0_225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g21332408b73_0_225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g21332408b73_0_2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21332408b73_0_2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g21332408b73_0_231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g21332408b73_0_231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g21332408b73_0_231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g21332408b73_0_231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g21332408b73_0_23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1332408b73_0_23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g21332408b73_0_23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g21332408b73_0_238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g21332408b73_0_23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g21332408b73_0_238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g21332408b73_0_238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g21332408b73_0_238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g21332408b73_0_23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1332408b73_0_24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g21332408b73_0_24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g21332408b73_0_24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g21332408b73_0_24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1332408b73_0_252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g21332408b73_0_252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g21332408b73_0_25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332408b73_0_25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g21332408b73_0_25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g21332408b73_0_25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g21332408b73_0_256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g21332408b73_0_256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21332408b73_0_25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1332408b73_0_26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g21332408b73_0_263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g21332408b73_0_263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g21332408b73_0_26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g21332408b73_0_26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g21332408b73_0_26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1332408b73_0_20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21332408b73_0_20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g21332408b73_0_207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g21332408b73_0_207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g21332408b73_0_20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4.xml"/><Relationship Id="rId4" Type="http://schemas.openxmlformats.org/officeDocument/2006/relationships/image" Target="../media/image14.jpg"/><Relationship Id="rId9" Type="http://schemas.openxmlformats.org/officeDocument/2006/relationships/hyperlink" Target="https://harmonydata.ac.uk/ideas/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github.com/harmonydata/pdf-questionnaire-extraction" TargetMode="External"/><Relationship Id="rId7" Type="http://schemas.openxmlformats.org/officeDocument/2006/relationships/hyperlink" Target="https://harmonydata.ac.uk/kaggle" TargetMode="External"/><Relationship Id="rId8" Type="http://schemas.openxmlformats.org/officeDocument/2006/relationships/hyperlink" Target="https://github.com/harmonydata/match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hyperlink" Target="https://github.com/harmonydata/harmony/issues/11" TargetMode="External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hyperlink" Target="https://github.com/harmonydata/matchin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hyperlink" Target="https://drive.google.com/drive/folders/1G8VAWEGasDwm30_sIxCs9uotB0sSV0IC?usp=drive_link" TargetMode="External"/><Relationship Id="rId6" Type="http://schemas.openxmlformats.org/officeDocument/2006/relationships/image" Target="../media/image21.png"/><Relationship Id="rId7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Relationship Id="rId4" Type="http://schemas.openxmlformats.org/officeDocument/2006/relationships/hyperlink" Target="https://github.com/harmonydata/harmony/blob/main/src/harmony/matching/negator.py" TargetMode="External"/><Relationship Id="rId5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Relationship Id="rId4" Type="http://schemas.openxmlformats.org/officeDocument/2006/relationships/hyperlink" Target="https://github.com/harmonydata/experiments/blob/main/harmony_wmd_experiment.ipynb" TargetMode="External"/><Relationship Id="rId5" Type="http://schemas.openxmlformats.org/officeDocument/2006/relationships/hyperlink" Target="https://github.com/harmonydata/experiments/blob/main/harmony_wmd_experiment.ipynb" TargetMode="External"/><Relationship Id="rId6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22.png"/><Relationship Id="rId6" Type="http://schemas.openxmlformats.org/officeDocument/2006/relationships/hyperlink" Target="https://colab.research.google.com/github/harmonydata/harmony/blob/main/Harmony_example_walkthrough.ipynb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jpg"/><Relationship Id="rId4" Type="http://schemas.openxmlformats.org/officeDocument/2006/relationships/hyperlink" Target="https://forms.gle/WSXaoDiWu7XF8oKr5" TargetMode="External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17.jp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hyperlink" Target="https://harmonydata.ac.uk/app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19.png"/><Relationship Id="rId8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2.xml"/><Relationship Id="rId4" Type="http://schemas.openxmlformats.org/officeDocument/2006/relationships/image" Target="../media/image14.jpg"/><Relationship Id="rId5" Type="http://schemas.openxmlformats.org/officeDocument/2006/relationships/hyperlink" Target="http://discord.gg/harmonydata" TargetMode="External"/><Relationship Id="rId6" Type="http://schemas.openxmlformats.org/officeDocument/2006/relationships/image" Target="../media/image4.png"/><Relationship Id="rId7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3.xml"/><Relationship Id="rId4" Type="http://schemas.openxmlformats.org/officeDocument/2006/relationships/image" Target="../media/image14.jp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ap of the world&#10;&#10;Description automatically generated with low confidence" id="88" name="Google Shape;8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21443"/>
            <a:ext cx="12412661" cy="6982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5041" y="2137229"/>
            <a:ext cx="3621919" cy="555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26e2d3448d3_0_60"/>
          <p:cNvPicPr preferRelativeResize="0"/>
          <p:nvPr/>
        </p:nvPicPr>
        <p:blipFill rotWithShape="1">
          <a:blip r:embed="rId4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26e2d3448d3_0_60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  <a:extLst>
                  <a:ext uri="http://customooxmlschemas.google.com/">
                    <go:slidesCustomData xmlns:go="http://customooxmlschemas.google.com/" textRoundtripDataId="10"/>
                  </a:ext>
                </a:extLst>
              </a:rPr>
              <a:t>Hackathon </a:t>
            </a: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ideas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5" name="Google Shape;195;g26e2d3448d3_0_6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26e2d3448d3_0_6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26e2d3448d3_0_6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98" name="Google Shape;198;g26e2d3448d3_0_60"/>
          <p:cNvGraphicFramePr/>
          <p:nvPr/>
        </p:nvGraphicFramePr>
        <p:xfrm>
          <a:off x="952500" y="2202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{9B482DC9-08B4-47D4-A2EC-1538F7702F1E}</a:tableStyleId>
              </a:tblPr>
              <a:tblGrid>
                <a:gridCol w="1414875"/>
                <a:gridCol w="8872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Description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Improve the PDF parsing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See </a:t>
                      </a:r>
                      <a:r>
                        <a:rPr lang="en-GB" sz="1200" u="sng">
                          <a:solidFill>
                            <a:schemeClr val="hlink"/>
                          </a:solidFill>
                          <a:hlinkClick r:id="rId6"/>
                        </a:rPr>
                        <a:t>https://github.com/harmonydata/pdf-questionnaire-extraction</a:t>
                      </a:r>
                      <a:endParaRPr sz="1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and Kaggle </a:t>
                      </a:r>
                      <a:r>
                        <a:rPr lang="en-GB" sz="1200" u="sng">
                          <a:solidFill>
                            <a:schemeClr val="hlink"/>
                          </a:solidFill>
                          <a:hlinkClick r:id="rId7"/>
                        </a:rPr>
                        <a:t>https://harmonydata.ac.uk/kaggle</a:t>
                      </a:r>
                      <a:r>
                        <a:rPr lang="en-GB" sz="1200"/>
                        <a:t> 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2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Improve the matching algorithm: </a:t>
                      </a:r>
                      <a:r>
                        <a:rPr lang="en-GB" sz="1200" u="sng">
                          <a:solidFill>
                            <a:schemeClr val="hlink"/>
                          </a:solidFill>
                          <a:hlinkClick r:id="rId8"/>
                        </a:rPr>
                        <a:t>https://github.com/harmonydata/matching</a:t>
                      </a:r>
                      <a:r>
                        <a:rPr lang="en-GB" sz="1200"/>
                        <a:t> 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3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Add different LLMs such as OpenAI, Google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Can you extend Harmony to work on Medical History Forms or Informed Consent Forms (ICFs)? Or market research documents! Other suggestions welcome!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5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Can you make Harmony’s negation work in multiple languages?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Project 6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Response options (Likert) - extract them from PDF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</a:rPr>
                        <a:t>Project 7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</a:rPr>
                        <a:t>Similarity function between questionnaires (H-score) - Word Movers Distance?</a:t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</a:rPr>
                        <a:t>Anything else?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200">
                          <a:solidFill>
                            <a:schemeClr val="dk1"/>
                          </a:solidFill>
                        </a:rPr>
                        <a:t>Open to ideas!!!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9" name="Google Shape;199;g26e2d3448d3_0_60"/>
          <p:cNvSpPr txBox="1"/>
          <p:nvPr/>
        </p:nvSpPr>
        <p:spPr>
          <a:xfrm>
            <a:off x="872997" y="1602250"/>
            <a:ext cx="536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9"/>
              </a:rPr>
              <a:t>https://harmonydata.ac.uk/ideas/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g26e2d3448d3_0_77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6e2d3448d3_0_77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685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7200"/>
              <a:buFont typeface="Montserrat"/>
              <a:buAutoNum type="arabicPeriod"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PDF parsing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g26e2d3448d3_0_77"/>
          <p:cNvSpPr txBox="1"/>
          <p:nvPr/>
        </p:nvSpPr>
        <p:spPr>
          <a:xfrm>
            <a:off x="873000" y="1979325"/>
            <a:ext cx="95184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Address and fix issues related to processing PDFs within Harmony, as identified in the Kaggle competition.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Improve PDF handling for more seamless integration.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Handle Excels and Word docs.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https://github.com/harmonydata/harmony/issues/11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07" name="Google Shape;207;g26e2d3448d3_0_7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26e2d3448d3_0_77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26e2d3448d3_0_77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26e2d3448d3_0_88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26e2d3448d3_0_88"/>
          <p:cNvSpPr txBox="1"/>
          <p:nvPr/>
        </p:nvSpPr>
        <p:spPr>
          <a:xfrm>
            <a:off x="365700" y="486350"/>
            <a:ext cx="10511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2. Improve matching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6" name="Google Shape;216;g26e2d3448d3_0_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26e2d3448d3_0_88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26e2d3448d3_0_88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26e2d3448d3_0_88"/>
          <p:cNvSpPr txBox="1"/>
          <p:nvPr/>
        </p:nvSpPr>
        <p:spPr>
          <a:xfrm>
            <a:off x="873000" y="1979325"/>
            <a:ext cx="95184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Harmony often matches items that should not be matched, or vice versa, e.g.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Feeling tired or having little energy? </a:t>
            </a:r>
            <a:endParaRPr i="1"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was incorrectly matched to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Having upsetting dreams that replay part of the experience or are clearly related to the experience? </a:t>
            </a:r>
            <a:endParaRPr i="1"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https://github.com/harmonydata/matching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g26e2d3448d3_0_109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26e2d3448d3_0_109"/>
          <p:cNvSpPr txBox="1"/>
          <p:nvPr/>
        </p:nvSpPr>
        <p:spPr>
          <a:xfrm>
            <a:off x="365700" y="486350"/>
            <a:ext cx="10511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. Add LLMs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g26e2d3448d3_0_1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6e2d3448d3_0_109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6e2d3448d3_0_109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26e2d3448d3_0_109"/>
          <p:cNvSpPr txBox="1"/>
          <p:nvPr/>
        </p:nvSpPr>
        <p:spPr>
          <a:xfrm>
            <a:off x="873000" y="1979325"/>
            <a:ext cx="9518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we integrate Harmony with OpenAI, Google, etc?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Open question: how to manage API keys, etc.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g26e2d3448d3_0_118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g26e2d3448d3_0_118"/>
          <p:cNvSpPr txBox="1"/>
          <p:nvPr/>
        </p:nvSpPr>
        <p:spPr>
          <a:xfrm>
            <a:off x="365700" y="486350"/>
            <a:ext cx="10511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en-GB" sz="5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. Medical history forms</a:t>
            </a:r>
            <a:endParaRPr b="1" i="0" sz="50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g26e2d3448d3_0_1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26e2d3448d3_0_118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6e2d3448d3_0_118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26e2d3448d3_0_118"/>
          <p:cNvSpPr txBox="1"/>
          <p:nvPr/>
        </p:nvSpPr>
        <p:spPr>
          <a:xfrm>
            <a:off x="772687" y="1545600"/>
            <a:ext cx="9518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we get Harmony to work on medical history forms?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Examples: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https://drive.google.com/drive/folders/1G8VAWEGasDwm30_sIxCs9uotB0sSV0IC?usp=drive_link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40" name="Google Shape;240;g26e2d3448d3_0_1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38925" y="3563925"/>
            <a:ext cx="6096000" cy="3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26e2d3448d3_0_1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655525" y="3691071"/>
            <a:ext cx="12191999" cy="3574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g26e2d3448d3_0_13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6e2d3448d3_0_130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5. Negation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g26e2d3448d3_0_130"/>
          <p:cNvSpPr txBox="1"/>
          <p:nvPr/>
        </p:nvSpPr>
        <p:spPr>
          <a:xfrm>
            <a:off x="873000" y="1979325"/>
            <a:ext cx="95184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Harmony currently identifies antonyms via a set of handwritten rules - inserting “not” (English) or “não” (Portuguese), etc. Can we improve this? Add more languages?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https://github.com/harmonydata/harmony/blob/main/src/harmony/matching/negator.py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49" name="Google Shape;249;g26e2d3448d3_0_1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g26e2d3448d3_0_13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g26e2d3448d3_0_13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g26e2d3448d3_0_141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g26e2d3448d3_0_141"/>
          <p:cNvSpPr txBox="1"/>
          <p:nvPr/>
        </p:nvSpPr>
        <p:spPr>
          <a:xfrm>
            <a:off x="872998" y="486350"/>
            <a:ext cx="103953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6. Handle response options (Likert)</a:t>
            </a:r>
            <a:endParaRPr b="1" i="0" sz="60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26e2d3448d3_0_141"/>
          <p:cNvSpPr txBox="1"/>
          <p:nvPr/>
        </p:nvSpPr>
        <p:spPr>
          <a:xfrm>
            <a:off x="830475" y="2574650"/>
            <a:ext cx="95184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aren’t doing 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anything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with the options like “very much so”, “somewhat frequently”, etc.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we start to get them from the PDF, or handle them in the matching?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59" name="Google Shape;259;g26e2d3448d3_0_1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6e2d3448d3_0_141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26e2d3448d3_0_141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g2cace26116d_0_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g2cace26116d_0_0"/>
          <p:cNvSpPr txBox="1"/>
          <p:nvPr/>
        </p:nvSpPr>
        <p:spPr>
          <a:xfrm>
            <a:off x="872998" y="486350"/>
            <a:ext cx="103953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b="1" lang="en-GB" sz="45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. Give a similarity function between questionnaires (the H-score!)</a:t>
            </a:r>
            <a:endParaRPr b="1" i="0" sz="45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g2cace26116d_0_0"/>
          <p:cNvSpPr txBox="1"/>
          <p:nvPr/>
        </p:nvSpPr>
        <p:spPr>
          <a:xfrm>
            <a:off x="830475" y="2574650"/>
            <a:ext cx="95184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Eve Cheng has done some experiments with the Word Movers Distance algorithm which gives the distance between two sequences of sentence embeddings.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Harmony use this to say that the GAD-7 is e.g. 60% 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similar to the PHQ-9?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See Colab notebook: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https://github.com/harmonydata/experiments/blob/main/harmony_wmd_experiment.ipyn</a:t>
            </a: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b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69" name="Google Shape;269;g2cace26116d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g2cace26116d_0_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2cace26116d_0_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g2cace26116d_0_1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144385" y="10909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2cace26116d_0_10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Getting started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g2cace26116d_0_10"/>
          <p:cNvSpPr txBox="1"/>
          <p:nvPr/>
        </p:nvSpPr>
        <p:spPr>
          <a:xfrm>
            <a:off x="873000" y="1979325"/>
            <a:ext cx="39963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You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can use Windows, Linux or Mac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Clone the repository 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Install Python 3.11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Install Pycharm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Install Jupyter Notebooks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Char char="●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Run the example Colab notebook (linked from homepage)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79" name="Google Shape;279;g2cace26116d_0_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g2cace26116d_0_1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g2cace26116d_0_1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Google Shape;282;g2cace26116d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8425" y="1686950"/>
            <a:ext cx="6096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2cace26116d_0_10"/>
          <p:cNvSpPr txBox="1"/>
          <p:nvPr/>
        </p:nvSpPr>
        <p:spPr>
          <a:xfrm>
            <a:off x="4980625" y="5426400"/>
            <a:ext cx="6237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https://colab.research.google.com/github/harmonydata/harmony/blob/main/Harmony_example_walkthrough.ipynb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g2cb3332c6cb_1_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cb3332c6cb_1_0"/>
          <p:cNvSpPr txBox="1"/>
          <p:nvPr/>
        </p:nvSpPr>
        <p:spPr>
          <a:xfrm>
            <a:off x="873011" y="486338"/>
            <a:ext cx="8522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Criteria for judgment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g2cb3332c6cb_1_0"/>
          <p:cNvSpPr txBox="1"/>
          <p:nvPr/>
        </p:nvSpPr>
        <p:spPr>
          <a:xfrm>
            <a:off x="872994" y="2873575"/>
            <a:ext cx="95184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Innovative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Practical - can it be implemented in real Harmony?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Style and presentation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91" name="Google Shape;291;g2cb3332c6cb_1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g2cb3332c6cb_1_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2cb3332c6cb_1_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blue, electric blue, majorelle blue, azure&#10;&#10;Description automatically generated" id="94" name="Google Shape;94;p30"/>
          <p:cNvPicPr preferRelativeResize="0"/>
          <p:nvPr/>
        </p:nvPicPr>
        <p:blipFill rotWithShape="1">
          <a:blip r:embed="rId3">
            <a:alphaModFix/>
          </a:blip>
          <a:srcRect b="0" l="0" r="0" t="19"/>
          <a:stretch/>
        </p:blipFill>
        <p:spPr>
          <a:xfrm>
            <a:off x="-1" y="-492369"/>
            <a:ext cx="13398051" cy="7535007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0"/>
          <p:cNvSpPr txBox="1"/>
          <p:nvPr/>
        </p:nvSpPr>
        <p:spPr>
          <a:xfrm>
            <a:off x="867908" y="1311608"/>
            <a:ext cx="8522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n-GB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Harmony</a:t>
            </a:r>
            <a:endParaRPr b="1" sz="6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n-GB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Hackathon</a:t>
            </a:r>
            <a:endParaRPr b="1" sz="6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n-GB" sz="4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 June 2024</a:t>
            </a:r>
            <a:endParaRPr b="1" sz="4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30"/>
          <p:cNvSpPr txBox="1"/>
          <p:nvPr/>
        </p:nvSpPr>
        <p:spPr>
          <a:xfrm>
            <a:off x="867908" y="3998734"/>
            <a:ext cx="5791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>
                <a:solidFill>
                  <a:schemeClr val="lt1"/>
                </a:solidFill>
              </a:rPr>
              <a:t>Held at University College London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harmonydata.ac.uk/hackathon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github.com/harmonydata/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6953" y="579237"/>
            <a:ext cx="2521163" cy="386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darkness, screenshot, pattern, black&#10;&#10;Description automatically generated" id="298" name="Google Shape;298;g2ba194fc1ee_0_19"/>
          <p:cNvPicPr preferRelativeResize="0"/>
          <p:nvPr/>
        </p:nvPicPr>
        <p:blipFill rotWithShape="1">
          <a:blip r:embed="rId3">
            <a:alphaModFix amt="37000"/>
          </a:blip>
          <a:srcRect b="0" l="0" r="0" t="0"/>
          <a:stretch/>
        </p:blipFill>
        <p:spPr>
          <a:xfrm>
            <a:off x="1895450" y="-108345"/>
            <a:ext cx="10514518" cy="8065113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ba194fc1ee_0_19"/>
          <p:cNvSpPr txBox="1"/>
          <p:nvPr/>
        </p:nvSpPr>
        <p:spPr>
          <a:xfrm>
            <a:off x="867908" y="534006"/>
            <a:ext cx="85410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GB" sz="48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How to get involved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2ba194fc1ee_0_19"/>
          <p:cNvSpPr txBox="1"/>
          <p:nvPr/>
        </p:nvSpPr>
        <p:spPr>
          <a:xfrm>
            <a:off x="697085" y="4511257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39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Clone/Fork the Github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2ba194fc1ee_0_19"/>
          <p:cNvSpPr txBox="1"/>
          <p:nvPr/>
        </p:nvSpPr>
        <p:spPr>
          <a:xfrm>
            <a:off x="867898" y="4939925"/>
            <a:ext cx="3073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Make your changes in your fork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Please run all the unit tests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Check that the API and front end all run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Make a pull request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We merge your changes into main!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2ba194fc1ee_0_19"/>
          <p:cNvSpPr txBox="1"/>
          <p:nvPr/>
        </p:nvSpPr>
        <p:spPr>
          <a:xfrm>
            <a:off x="4524198" y="4511257"/>
            <a:ext cx="353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Use Harmony in research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2ba194fc1ee_0_19"/>
          <p:cNvSpPr txBox="1"/>
          <p:nvPr/>
        </p:nvSpPr>
        <p:spPr>
          <a:xfrm>
            <a:off x="8056373" y="4511250"/>
            <a:ext cx="4038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Promote Harmony on social media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2ba194fc1ee_0_19"/>
          <p:cNvSpPr txBox="1"/>
          <p:nvPr/>
        </p:nvSpPr>
        <p:spPr>
          <a:xfrm>
            <a:off x="4524198" y="4939914"/>
            <a:ext cx="319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We’d love to see how Harmony can be used across social sciences, e.g. political sciences, law, market research, etc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2ba194fc1ee_0_19"/>
          <p:cNvSpPr txBox="1"/>
          <p:nvPr/>
        </p:nvSpPr>
        <p:spPr>
          <a:xfrm>
            <a:off x="8056386" y="5157739"/>
            <a:ext cx="3194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1000"/>
              <a:buFont typeface="Arial"/>
              <a:buChar char="●"/>
            </a:pPr>
            <a:r>
              <a:rPr b="0" i="0" lang="en-GB" sz="10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Share on Instagram, LinkedIn, Twitter</a:t>
            </a:r>
            <a:endParaRPr b="0" i="0" sz="10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2ba194fc1ee_0_19"/>
          <p:cNvSpPr/>
          <p:nvPr/>
        </p:nvSpPr>
        <p:spPr>
          <a:xfrm>
            <a:off x="867908" y="3207066"/>
            <a:ext cx="1053900" cy="1053900"/>
          </a:xfrm>
          <a:prstGeom prst="ellipse">
            <a:avLst/>
          </a:prstGeom>
          <a:noFill/>
          <a:ln cap="flat" cmpd="sng" w="2540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2ba194fc1ee_0_19"/>
          <p:cNvSpPr/>
          <p:nvPr/>
        </p:nvSpPr>
        <p:spPr>
          <a:xfrm>
            <a:off x="4542835" y="3207066"/>
            <a:ext cx="1053900" cy="1053900"/>
          </a:xfrm>
          <a:prstGeom prst="ellipse">
            <a:avLst/>
          </a:prstGeom>
          <a:noFill/>
          <a:ln cap="flat" cmpd="sng" w="2540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2ba194fc1ee_0_19"/>
          <p:cNvSpPr/>
          <p:nvPr/>
        </p:nvSpPr>
        <p:spPr>
          <a:xfrm>
            <a:off x="8050304" y="3207066"/>
            <a:ext cx="1053900" cy="1053900"/>
          </a:xfrm>
          <a:prstGeom prst="ellipse">
            <a:avLst/>
          </a:prstGeom>
          <a:noFill/>
          <a:ln cap="flat" cmpd="sng" w="2540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g2ba194fc1ee_0_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0" name="Google Shape;310;g2ba194fc1ee_0_19"/>
          <p:cNvGrpSpPr/>
          <p:nvPr/>
        </p:nvGrpSpPr>
        <p:grpSpPr>
          <a:xfrm>
            <a:off x="8278641" y="3484278"/>
            <a:ext cx="597165" cy="594165"/>
            <a:chOff x="-1562424" y="5935683"/>
            <a:chExt cx="765890" cy="762043"/>
          </a:xfrm>
        </p:grpSpPr>
        <p:sp>
          <p:nvSpPr>
            <p:cNvPr id="311" name="Google Shape;311;g2ba194fc1ee_0_19"/>
            <p:cNvSpPr/>
            <p:nvPr/>
          </p:nvSpPr>
          <p:spPr>
            <a:xfrm>
              <a:off x="-909634" y="5935808"/>
              <a:ext cx="113100" cy="32938"/>
            </a:xfrm>
            <a:custGeom>
              <a:rect b="b" l="l" r="r" t="t"/>
              <a:pathLst>
                <a:path extrusionOk="0" h="49906" w="171364">
                  <a:moveTo>
                    <a:pt x="146231" y="49907"/>
                  </a:moveTo>
                  <a:lnTo>
                    <a:pt x="24943" y="49907"/>
                  </a:lnTo>
                  <a:cubicBezTo>
                    <a:pt x="11424" y="49907"/>
                    <a:pt x="0" y="38331"/>
                    <a:pt x="0" y="25048"/>
                  </a:cubicBezTo>
                  <a:cubicBezTo>
                    <a:pt x="0" y="11765"/>
                    <a:pt x="11615" y="0"/>
                    <a:pt x="24943" y="0"/>
                  </a:cubicBezTo>
                  <a:lnTo>
                    <a:pt x="146231" y="0"/>
                  </a:lnTo>
                  <a:cubicBezTo>
                    <a:pt x="159750" y="0"/>
                    <a:pt x="171364" y="11575"/>
                    <a:pt x="171364" y="25048"/>
                  </a:cubicBezTo>
                  <a:cubicBezTo>
                    <a:pt x="171364" y="38521"/>
                    <a:pt x="157845" y="49907"/>
                    <a:pt x="146231" y="4990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g2ba194fc1ee_0_19"/>
            <p:cNvSpPr/>
            <p:nvPr/>
          </p:nvSpPr>
          <p:spPr>
            <a:xfrm>
              <a:off x="-1562424" y="5935808"/>
              <a:ext cx="113100" cy="32938"/>
            </a:xfrm>
            <a:custGeom>
              <a:rect b="b" l="l" r="r" t="t"/>
              <a:pathLst>
                <a:path extrusionOk="0" h="49906" w="171364">
                  <a:moveTo>
                    <a:pt x="146231" y="49907"/>
                  </a:moveTo>
                  <a:lnTo>
                    <a:pt x="24943" y="49907"/>
                  </a:lnTo>
                  <a:cubicBezTo>
                    <a:pt x="11424" y="49907"/>
                    <a:pt x="0" y="38331"/>
                    <a:pt x="0" y="25048"/>
                  </a:cubicBezTo>
                  <a:cubicBezTo>
                    <a:pt x="0" y="11765"/>
                    <a:pt x="11615" y="0"/>
                    <a:pt x="24943" y="0"/>
                  </a:cubicBezTo>
                  <a:lnTo>
                    <a:pt x="146231" y="0"/>
                  </a:lnTo>
                  <a:cubicBezTo>
                    <a:pt x="159750" y="0"/>
                    <a:pt x="171364" y="11575"/>
                    <a:pt x="171364" y="25048"/>
                  </a:cubicBezTo>
                  <a:cubicBezTo>
                    <a:pt x="171364" y="38521"/>
                    <a:pt x="159750" y="49907"/>
                    <a:pt x="146231" y="4990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g2ba194fc1ee_0_19"/>
            <p:cNvSpPr/>
            <p:nvPr/>
          </p:nvSpPr>
          <p:spPr>
            <a:xfrm>
              <a:off x="-909634" y="6442984"/>
              <a:ext cx="113100" cy="32938"/>
            </a:xfrm>
            <a:custGeom>
              <a:rect b="b" l="l" r="r" t="t"/>
              <a:pathLst>
                <a:path extrusionOk="0" h="49906" w="171364">
                  <a:moveTo>
                    <a:pt x="146231" y="49907"/>
                  </a:moveTo>
                  <a:lnTo>
                    <a:pt x="24943" y="49907"/>
                  </a:lnTo>
                  <a:cubicBezTo>
                    <a:pt x="11424" y="49907"/>
                    <a:pt x="0" y="38331"/>
                    <a:pt x="0" y="24859"/>
                  </a:cubicBezTo>
                  <a:cubicBezTo>
                    <a:pt x="0" y="11386"/>
                    <a:pt x="11615" y="0"/>
                    <a:pt x="24943" y="0"/>
                  </a:cubicBezTo>
                  <a:lnTo>
                    <a:pt x="146231" y="0"/>
                  </a:lnTo>
                  <a:cubicBezTo>
                    <a:pt x="159750" y="0"/>
                    <a:pt x="171364" y="11575"/>
                    <a:pt x="171364" y="24859"/>
                  </a:cubicBezTo>
                  <a:cubicBezTo>
                    <a:pt x="171364" y="38142"/>
                    <a:pt x="157845" y="49907"/>
                    <a:pt x="146231" y="4990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g2ba194fc1ee_0_19"/>
            <p:cNvSpPr/>
            <p:nvPr/>
          </p:nvSpPr>
          <p:spPr>
            <a:xfrm>
              <a:off x="-1562424" y="6442984"/>
              <a:ext cx="113100" cy="32938"/>
            </a:xfrm>
            <a:custGeom>
              <a:rect b="b" l="l" r="r" t="t"/>
              <a:pathLst>
                <a:path extrusionOk="0" h="49906" w="171364">
                  <a:moveTo>
                    <a:pt x="146231" y="49907"/>
                  </a:moveTo>
                  <a:lnTo>
                    <a:pt x="24943" y="49907"/>
                  </a:lnTo>
                  <a:cubicBezTo>
                    <a:pt x="11424" y="49907"/>
                    <a:pt x="0" y="38331"/>
                    <a:pt x="0" y="24859"/>
                  </a:cubicBezTo>
                  <a:cubicBezTo>
                    <a:pt x="0" y="11386"/>
                    <a:pt x="11615" y="0"/>
                    <a:pt x="24943" y="0"/>
                  </a:cubicBezTo>
                  <a:lnTo>
                    <a:pt x="146231" y="0"/>
                  </a:lnTo>
                  <a:cubicBezTo>
                    <a:pt x="159750" y="0"/>
                    <a:pt x="171364" y="11575"/>
                    <a:pt x="171364" y="24859"/>
                  </a:cubicBezTo>
                  <a:cubicBezTo>
                    <a:pt x="171364" y="38142"/>
                    <a:pt x="159750" y="49907"/>
                    <a:pt x="146231" y="4990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g2ba194fc1ee_0_19"/>
            <p:cNvSpPr/>
            <p:nvPr/>
          </p:nvSpPr>
          <p:spPr>
            <a:xfrm>
              <a:off x="-1482303" y="5935683"/>
              <a:ext cx="605087" cy="539790"/>
            </a:xfrm>
            <a:custGeom>
              <a:rect b="b" l="l" r="r" t="t"/>
              <a:pathLst>
                <a:path extrusionOk="0" h="817864" w="916798">
                  <a:moveTo>
                    <a:pt x="891665" y="817865"/>
                  </a:moveTo>
                  <a:lnTo>
                    <a:pt x="24943" y="817865"/>
                  </a:lnTo>
                  <a:cubicBezTo>
                    <a:pt x="11424" y="817865"/>
                    <a:pt x="0" y="806289"/>
                    <a:pt x="0" y="792816"/>
                  </a:cubicBezTo>
                  <a:lnTo>
                    <a:pt x="0" y="25048"/>
                  </a:lnTo>
                  <a:cubicBezTo>
                    <a:pt x="0" y="11575"/>
                    <a:pt x="11615" y="0"/>
                    <a:pt x="24943" y="0"/>
                  </a:cubicBezTo>
                  <a:lnTo>
                    <a:pt x="891665" y="0"/>
                  </a:lnTo>
                  <a:cubicBezTo>
                    <a:pt x="905184" y="0"/>
                    <a:pt x="916799" y="11575"/>
                    <a:pt x="916799" y="25048"/>
                  </a:cubicBezTo>
                  <a:lnTo>
                    <a:pt x="916799" y="792816"/>
                  </a:lnTo>
                  <a:cubicBezTo>
                    <a:pt x="916799" y="806289"/>
                    <a:pt x="905184" y="817865"/>
                    <a:pt x="891665" y="817865"/>
                  </a:cubicBezTo>
                  <a:close/>
                  <a:moveTo>
                    <a:pt x="49886" y="769856"/>
                  </a:moveTo>
                  <a:lnTo>
                    <a:pt x="868436" y="769856"/>
                  </a:lnTo>
                  <a:lnTo>
                    <a:pt x="868436" y="50097"/>
                  </a:lnTo>
                  <a:lnTo>
                    <a:pt x="50076" y="50097"/>
                  </a:lnTo>
                  <a:lnTo>
                    <a:pt x="50076" y="769856"/>
                  </a:ln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2ba194fc1ee_0_19"/>
            <p:cNvSpPr/>
            <p:nvPr/>
          </p:nvSpPr>
          <p:spPr>
            <a:xfrm>
              <a:off x="-1339428" y="6444822"/>
              <a:ext cx="174570" cy="252904"/>
            </a:xfrm>
            <a:custGeom>
              <a:rect b="b" l="l" r="r" t="t"/>
              <a:pathLst>
                <a:path extrusionOk="0" h="383188" w="264500">
                  <a:moveTo>
                    <a:pt x="24386" y="383189"/>
                  </a:moveTo>
                  <a:cubicBezTo>
                    <a:pt x="20578" y="383189"/>
                    <a:pt x="14675" y="381291"/>
                    <a:pt x="10867" y="379394"/>
                  </a:cubicBezTo>
                  <a:cubicBezTo>
                    <a:pt x="-748" y="371613"/>
                    <a:pt x="-2652" y="358330"/>
                    <a:pt x="3251" y="346755"/>
                  </a:cubicBezTo>
                  <a:lnTo>
                    <a:pt x="220883" y="10880"/>
                  </a:lnTo>
                  <a:cubicBezTo>
                    <a:pt x="228500" y="-695"/>
                    <a:pt x="242018" y="-2593"/>
                    <a:pt x="253633" y="3100"/>
                  </a:cubicBezTo>
                  <a:cubicBezTo>
                    <a:pt x="265248" y="10880"/>
                    <a:pt x="267152" y="24163"/>
                    <a:pt x="261249" y="35739"/>
                  </a:cubicBezTo>
                  <a:lnTo>
                    <a:pt x="45521" y="371613"/>
                  </a:lnTo>
                  <a:cubicBezTo>
                    <a:pt x="41713" y="379394"/>
                    <a:pt x="33906" y="383189"/>
                    <a:pt x="24386" y="383189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2ba194fc1ee_0_19"/>
            <p:cNvSpPr/>
            <p:nvPr/>
          </p:nvSpPr>
          <p:spPr>
            <a:xfrm>
              <a:off x="-1196007" y="6444266"/>
              <a:ext cx="175565" cy="253459"/>
            </a:xfrm>
            <a:custGeom>
              <a:rect b="b" l="l" r="r" t="t"/>
              <a:pathLst>
                <a:path extrusionOk="0" h="384029" w="266007">
                  <a:moveTo>
                    <a:pt x="242730" y="384029"/>
                  </a:moveTo>
                  <a:cubicBezTo>
                    <a:pt x="234923" y="384029"/>
                    <a:pt x="227307" y="380234"/>
                    <a:pt x="221595" y="372454"/>
                  </a:cubicBezTo>
                  <a:lnTo>
                    <a:pt x="3962" y="36579"/>
                  </a:lnTo>
                  <a:cubicBezTo>
                    <a:pt x="-3654" y="25004"/>
                    <a:pt x="154" y="9633"/>
                    <a:pt x="11579" y="3941"/>
                  </a:cubicBezTo>
                  <a:cubicBezTo>
                    <a:pt x="23193" y="-3650"/>
                    <a:pt x="38616" y="145"/>
                    <a:pt x="44328" y="11721"/>
                  </a:cubicBezTo>
                  <a:lnTo>
                    <a:pt x="261961" y="347596"/>
                  </a:lnTo>
                  <a:cubicBezTo>
                    <a:pt x="269767" y="359171"/>
                    <a:pt x="265769" y="374541"/>
                    <a:pt x="254345" y="380234"/>
                  </a:cubicBezTo>
                  <a:cubicBezTo>
                    <a:pt x="250536" y="382132"/>
                    <a:pt x="246728" y="384029"/>
                    <a:pt x="242730" y="384029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2ba194fc1ee_0_19"/>
            <p:cNvSpPr/>
            <p:nvPr/>
          </p:nvSpPr>
          <p:spPr>
            <a:xfrm>
              <a:off x="-1355141" y="6032204"/>
              <a:ext cx="350862" cy="348421"/>
            </a:xfrm>
            <a:custGeom>
              <a:rect b="b" l="l" r="r" t="t"/>
              <a:pathLst>
                <a:path extrusionOk="0" h="527911" w="531609">
                  <a:moveTo>
                    <a:pt x="265805" y="527912"/>
                  </a:moveTo>
                  <a:cubicBezTo>
                    <a:pt x="119384" y="527912"/>
                    <a:pt x="0" y="408932"/>
                    <a:pt x="0" y="263007"/>
                  </a:cubicBezTo>
                  <a:cubicBezTo>
                    <a:pt x="0" y="117082"/>
                    <a:pt x="119384" y="0"/>
                    <a:pt x="265805" y="0"/>
                  </a:cubicBezTo>
                  <a:cubicBezTo>
                    <a:pt x="412226" y="0"/>
                    <a:pt x="531610" y="118979"/>
                    <a:pt x="531610" y="264905"/>
                  </a:cubicBezTo>
                  <a:cubicBezTo>
                    <a:pt x="531610" y="368514"/>
                    <a:pt x="469919" y="464532"/>
                    <a:pt x="373764" y="506848"/>
                  </a:cubicBezTo>
                  <a:cubicBezTo>
                    <a:pt x="339111" y="520321"/>
                    <a:pt x="302553" y="527912"/>
                    <a:pt x="265995" y="527912"/>
                  </a:cubicBezTo>
                  <a:close/>
                  <a:moveTo>
                    <a:pt x="265805" y="48009"/>
                  </a:moveTo>
                  <a:cubicBezTo>
                    <a:pt x="146421" y="48009"/>
                    <a:pt x="48172" y="144028"/>
                    <a:pt x="48172" y="264905"/>
                  </a:cubicBezTo>
                  <a:cubicBezTo>
                    <a:pt x="48172" y="385782"/>
                    <a:pt x="146421" y="479903"/>
                    <a:pt x="265805" y="479903"/>
                  </a:cubicBezTo>
                  <a:cubicBezTo>
                    <a:pt x="296651" y="479903"/>
                    <a:pt x="325592" y="474210"/>
                    <a:pt x="354343" y="460737"/>
                  </a:cubicBezTo>
                  <a:cubicBezTo>
                    <a:pt x="433361" y="426201"/>
                    <a:pt x="483438" y="349348"/>
                    <a:pt x="483438" y="263007"/>
                  </a:cubicBezTo>
                  <a:cubicBezTo>
                    <a:pt x="483438" y="144028"/>
                    <a:pt x="385189" y="48009"/>
                    <a:pt x="265805" y="48009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2ba194fc1ee_0_19"/>
            <p:cNvSpPr/>
            <p:nvPr/>
          </p:nvSpPr>
          <p:spPr>
            <a:xfrm>
              <a:off x="-1194774" y="6032079"/>
              <a:ext cx="96983" cy="333267"/>
            </a:xfrm>
            <a:custGeom>
              <a:rect b="b" l="l" r="r" t="t"/>
              <a:pathLst>
                <a:path extrusionOk="0" h="504950" w="146944">
                  <a:moveTo>
                    <a:pt x="119384" y="504951"/>
                  </a:moveTo>
                  <a:cubicBezTo>
                    <a:pt x="109673" y="504951"/>
                    <a:pt x="102057" y="499258"/>
                    <a:pt x="98249" y="491478"/>
                  </a:cubicBezTo>
                  <a:lnTo>
                    <a:pt x="1904" y="274582"/>
                  </a:lnTo>
                  <a:cubicBezTo>
                    <a:pt x="0" y="270787"/>
                    <a:pt x="0" y="268890"/>
                    <a:pt x="0" y="264905"/>
                  </a:cubicBezTo>
                  <a:lnTo>
                    <a:pt x="0" y="24859"/>
                  </a:lnTo>
                  <a:cubicBezTo>
                    <a:pt x="0" y="11386"/>
                    <a:pt x="11615" y="0"/>
                    <a:pt x="25133" y="0"/>
                  </a:cubicBezTo>
                  <a:cubicBezTo>
                    <a:pt x="38652" y="0"/>
                    <a:pt x="50267" y="11575"/>
                    <a:pt x="50267" y="24859"/>
                  </a:cubicBezTo>
                  <a:lnTo>
                    <a:pt x="50267" y="259022"/>
                  </a:lnTo>
                  <a:lnTo>
                    <a:pt x="144708" y="470225"/>
                  </a:lnTo>
                  <a:cubicBezTo>
                    <a:pt x="150420" y="481800"/>
                    <a:pt x="144708" y="497171"/>
                    <a:pt x="133093" y="500966"/>
                  </a:cubicBezTo>
                  <a:cubicBezTo>
                    <a:pt x="125286" y="502863"/>
                    <a:pt x="123382" y="504761"/>
                    <a:pt x="119574" y="504761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2ba194fc1ee_0_19"/>
            <p:cNvSpPr/>
            <p:nvPr/>
          </p:nvSpPr>
          <p:spPr>
            <a:xfrm>
              <a:off x="-1196032" y="6189271"/>
              <a:ext cx="191894" cy="33063"/>
            </a:xfrm>
            <a:custGeom>
              <a:rect b="b" l="l" r="r" t="t"/>
              <a:pathLst>
                <a:path extrusionOk="0" h="50096" w="290748">
                  <a:moveTo>
                    <a:pt x="265805" y="50097"/>
                  </a:moveTo>
                  <a:lnTo>
                    <a:pt x="24943" y="50097"/>
                  </a:lnTo>
                  <a:cubicBezTo>
                    <a:pt x="11424" y="50097"/>
                    <a:pt x="0" y="38521"/>
                    <a:pt x="0" y="25048"/>
                  </a:cubicBezTo>
                  <a:cubicBezTo>
                    <a:pt x="0" y="11575"/>
                    <a:pt x="11615" y="0"/>
                    <a:pt x="24943" y="0"/>
                  </a:cubicBezTo>
                  <a:lnTo>
                    <a:pt x="265805" y="0"/>
                  </a:lnTo>
                  <a:cubicBezTo>
                    <a:pt x="279324" y="0"/>
                    <a:pt x="290748" y="11575"/>
                    <a:pt x="290748" y="25048"/>
                  </a:cubicBezTo>
                  <a:cubicBezTo>
                    <a:pt x="290748" y="38521"/>
                    <a:pt x="279133" y="50097"/>
                    <a:pt x="265805" y="5009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g2ba194fc1ee_0_19"/>
            <p:cNvSpPr/>
            <p:nvPr/>
          </p:nvSpPr>
          <p:spPr>
            <a:xfrm>
              <a:off x="-1053524" y="6364262"/>
              <a:ext cx="113226" cy="33063"/>
            </a:xfrm>
            <a:custGeom>
              <a:rect b="b" l="l" r="r" t="t"/>
              <a:pathLst>
                <a:path extrusionOk="0" h="50096" w="171554">
                  <a:moveTo>
                    <a:pt x="146421" y="50097"/>
                  </a:moveTo>
                  <a:lnTo>
                    <a:pt x="25133" y="50097"/>
                  </a:lnTo>
                  <a:cubicBezTo>
                    <a:pt x="11615" y="50097"/>
                    <a:pt x="0" y="38521"/>
                    <a:pt x="0" y="25048"/>
                  </a:cubicBezTo>
                  <a:cubicBezTo>
                    <a:pt x="0" y="11575"/>
                    <a:pt x="11615" y="0"/>
                    <a:pt x="25133" y="0"/>
                  </a:cubicBezTo>
                  <a:lnTo>
                    <a:pt x="146421" y="0"/>
                  </a:lnTo>
                  <a:cubicBezTo>
                    <a:pt x="159940" y="0"/>
                    <a:pt x="171555" y="11575"/>
                    <a:pt x="171555" y="25048"/>
                  </a:cubicBezTo>
                  <a:cubicBezTo>
                    <a:pt x="171555" y="38521"/>
                    <a:pt x="159940" y="50097"/>
                    <a:pt x="146421" y="5009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g2ba194fc1ee_0_19"/>
            <p:cNvSpPr/>
            <p:nvPr/>
          </p:nvSpPr>
          <p:spPr>
            <a:xfrm>
              <a:off x="-1021702" y="6316252"/>
              <a:ext cx="81432" cy="32938"/>
            </a:xfrm>
            <a:custGeom>
              <a:rect b="b" l="l" r="r" t="t"/>
              <a:pathLst>
                <a:path extrusionOk="0" h="49906" w="123382">
                  <a:moveTo>
                    <a:pt x="98249" y="49907"/>
                  </a:moveTo>
                  <a:lnTo>
                    <a:pt x="25133" y="49907"/>
                  </a:lnTo>
                  <a:cubicBezTo>
                    <a:pt x="11615" y="49907"/>
                    <a:pt x="0" y="38331"/>
                    <a:pt x="0" y="25048"/>
                  </a:cubicBezTo>
                  <a:cubicBezTo>
                    <a:pt x="0" y="11765"/>
                    <a:pt x="11615" y="0"/>
                    <a:pt x="25133" y="0"/>
                  </a:cubicBezTo>
                  <a:lnTo>
                    <a:pt x="98249" y="0"/>
                  </a:lnTo>
                  <a:cubicBezTo>
                    <a:pt x="111768" y="0"/>
                    <a:pt x="123382" y="11575"/>
                    <a:pt x="123382" y="25048"/>
                  </a:cubicBezTo>
                  <a:cubicBezTo>
                    <a:pt x="123382" y="38521"/>
                    <a:pt x="111768" y="49907"/>
                    <a:pt x="98249" y="4990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" name="Google Shape;323;g2ba194fc1ee_0_19"/>
          <p:cNvGrpSpPr/>
          <p:nvPr/>
        </p:nvGrpSpPr>
        <p:grpSpPr>
          <a:xfrm>
            <a:off x="1106546" y="3457460"/>
            <a:ext cx="576048" cy="574097"/>
            <a:chOff x="10029171" y="3104484"/>
            <a:chExt cx="928510" cy="925366"/>
          </a:xfrm>
        </p:grpSpPr>
        <p:sp>
          <p:nvSpPr>
            <p:cNvPr id="324" name="Google Shape;324;g2ba194fc1ee_0_19"/>
            <p:cNvSpPr/>
            <p:nvPr/>
          </p:nvSpPr>
          <p:spPr>
            <a:xfrm>
              <a:off x="10029171" y="3104484"/>
              <a:ext cx="928510" cy="925366"/>
            </a:xfrm>
            <a:custGeom>
              <a:rect b="b" l="l" r="r" t="t"/>
              <a:pathLst>
                <a:path extrusionOk="0" h="1267624" w="1271932">
                  <a:moveTo>
                    <a:pt x="726404" y="1267098"/>
                  </a:moveTo>
                  <a:lnTo>
                    <a:pt x="544737" y="1267098"/>
                  </a:lnTo>
                  <a:cubicBezTo>
                    <a:pt x="525989" y="1267098"/>
                    <a:pt x="510146" y="1251046"/>
                    <a:pt x="510146" y="1232362"/>
                  </a:cubicBezTo>
                  <a:lnTo>
                    <a:pt x="510146" y="1115257"/>
                  </a:lnTo>
                  <a:cubicBezTo>
                    <a:pt x="464729" y="1101836"/>
                    <a:pt x="421953" y="1083415"/>
                    <a:pt x="381817" y="1059468"/>
                  </a:cubicBezTo>
                  <a:lnTo>
                    <a:pt x="296265" y="1144731"/>
                  </a:lnTo>
                  <a:cubicBezTo>
                    <a:pt x="290984" y="1149994"/>
                    <a:pt x="280158" y="1155257"/>
                    <a:pt x="272236" y="1155257"/>
                  </a:cubicBezTo>
                  <a:cubicBezTo>
                    <a:pt x="264315" y="1155257"/>
                    <a:pt x="256129" y="1152625"/>
                    <a:pt x="248208" y="1144731"/>
                  </a:cubicBezTo>
                  <a:lnTo>
                    <a:pt x="119879" y="1016837"/>
                  </a:lnTo>
                  <a:cubicBezTo>
                    <a:pt x="114598" y="1011573"/>
                    <a:pt x="109317" y="1000784"/>
                    <a:pt x="109317" y="992889"/>
                  </a:cubicBezTo>
                  <a:cubicBezTo>
                    <a:pt x="109317" y="984995"/>
                    <a:pt x="111958" y="976837"/>
                    <a:pt x="119879" y="968942"/>
                  </a:cubicBezTo>
                  <a:lnTo>
                    <a:pt x="208072" y="881048"/>
                  </a:lnTo>
                  <a:cubicBezTo>
                    <a:pt x="186684" y="841048"/>
                    <a:pt x="167936" y="801048"/>
                    <a:pt x="157374" y="758680"/>
                  </a:cubicBezTo>
                  <a:lnTo>
                    <a:pt x="34591" y="758680"/>
                  </a:lnTo>
                  <a:cubicBezTo>
                    <a:pt x="15843" y="758680"/>
                    <a:pt x="0" y="742627"/>
                    <a:pt x="0" y="723943"/>
                  </a:cubicBezTo>
                  <a:lnTo>
                    <a:pt x="0" y="542892"/>
                  </a:lnTo>
                  <a:cubicBezTo>
                    <a:pt x="0" y="524208"/>
                    <a:pt x="16107" y="508155"/>
                    <a:pt x="34591" y="508155"/>
                  </a:cubicBezTo>
                  <a:lnTo>
                    <a:pt x="160015" y="508155"/>
                  </a:lnTo>
                  <a:cubicBezTo>
                    <a:pt x="170577" y="465524"/>
                    <a:pt x="186684" y="422892"/>
                    <a:pt x="210713" y="385787"/>
                  </a:cubicBezTo>
                  <a:lnTo>
                    <a:pt x="122520" y="297893"/>
                  </a:lnTo>
                  <a:cubicBezTo>
                    <a:pt x="117239" y="292630"/>
                    <a:pt x="111693" y="281841"/>
                    <a:pt x="111693" y="273946"/>
                  </a:cubicBezTo>
                  <a:cubicBezTo>
                    <a:pt x="111693" y="266051"/>
                    <a:pt x="114334" y="257893"/>
                    <a:pt x="122520" y="249999"/>
                  </a:cubicBezTo>
                  <a:lnTo>
                    <a:pt x="250848" y="122105"/>
                  </a:lnTo>
                  <a:cubicBezTo>
                    <a:pt x="264315" y="108684"/>
                    <a:pt x="285703" y="108684"/>
                    <a:pt x="298905" y="122105"/>
                  </a:cubicBezTo>
                  <a:lnTo>
                    <a:pt x="384458" y="207367"/>
                  </a:lnTo>
                  <a:cubicBezTo>
                    <a:pt x="424594" y="183420"/>
                    <a:pt x="467370" y="164736"/>
                    <a:pt x="512787" y="151578"/>
                  </a:cubicBezTo>
                  <a:lnTo>
                    <a:pt x="512787" y="34473"/>
                  </a:lnTo>
                  <a:cubicBezTo>
                    <a:pt x="512787" y="15789"/>
                    <a:pt x="528894" y="0"/>
                    <a:pt x="547641" y="0"/>
                  </a:cubicBezTo>
                  <a:lnTo>
                    <a:pt x="729308" y="0"/>
                  </a:lnTo>
                  <a:cubicBezTo>
                    <a:pt x="748056" y="0"/>
                    <a:pt x="764163" y="16053"/>
                    <a:pt x="764163" y="34473"/>
                  </a:cubicBezTo>
                  <a:lnTo>
                    <a:pt x="764163" y="143683"/>
                  </a:lnTo>
                  <a:cubicBezTo>
                    <a:pt x="812220" y="154210"/>
                    <a:pt x="857637" y="172894"/>
                    <a:pt x="900413" y="196841"/>
                  </a:cubicBezTo>
                  <a:lnTo>
                    <a:pt x="975140" y="122368"/>
                  </a:lnTo>
                  <a:cubicBezTo>
                    <a:pt x="988606" y="108947"/>
                    <a:pt x="1009730" y="108947"/>
                    <a:pt x="1023197" y="122368"/>
                  </a:cubicBezTo>
                  <a:lnTo>
                    <a:pt x="1151525" y="250262"/>
                  </a:lnTo>
                  <a:cubicBezTo>
                    <a:pt x="1156807" y="255525"/>
                    <a:pt x="1162088" y="266314"/>
                    <a:pt x="1162088" y="274209"/>
                  </a:cubicBezTo>
                  <a:cubicBezTo>
                    <a:pt x="1162088" y="282104"/>
                    <a:pt x="1159447" y="290262"/>
                    <a:pt x="1151525" y="298156"/>
                  </a:cubicBezTo>
                  <a:lnTo>
                    <a:pt x="1076799" y="369998"/>
                  </a:lnTo>
                  <a:cubicBezTo>
                    <a:pt x="1103468" y="412629"/>
                    <a:pt x="1124856" y="460524"/>
                    <a:pt x="1135682" y="508418"/>
                  </a:cubicBezTo>
                  <a:lnTo>
                    <a:pt x="1237078" y="508418"/>
                  </a:lnTo>
                  <a:cubicBezTo>
                    <a:pt x="1255826" y="508418"/>
                    <a:pt x="1271933" y="524471"/>
                    <a:pt x="1271933" y="543155"/>
                  </a:cubicBezTo>
                  <a:lnTo>
                    <a:pt x="1271933" y="724207"/>
                  </a:lnTo>
                  <a:cubicBezTo>
                    <a:pt x="1271933" y="742891"/>
                    <a:pt x="1255826" y="758943"/>
                    <a:pt x="1237078" y="758943"/>
                  </a:cubicBezTo>
                  <a:lnTo>
                    <a:pt x="1138323" y="758943"/>
                  </a:lnTo>
                  <a:cubicBezTo>
                    <a:pt x="1124856" y="806838"/>
                    <a:pt x="1103468" y="854732"/>
                    <a:pt x="1076799" y="897363"/>
                  </a:cubicBezTo>
                  <a:lnTo>
                    <a:pt x="1148885" y="969205"/>
                  </a:lnTo>
                  <a:cubicBezTo>
                    <a:pt x="1154166" y="974468"/>
                    <a:pt x="1159447" y="985258"/>
                    <a:pt x="1159447" y="993152"/>
                  </a:cubicBezTo>
                  <a:cubicBezTo>
                    <a:pt x="1159447" y="1001047"/>
                    <a:pt x="1156807" y="1009205"/>
                    <a:pt x="1148885" y="1017100"/>
                  </a:cubicBezTo>
                  <a:lnTo>
                    <a:pt x="1020556" y="1144994"/>
                  </a:lnTo>
                  <a:cubicBezTo>
                    <a:pt x="1015275" y="1150257"/>
                    <a:pt x="1004449" y="1155520"/>
                    <a:pt x="996528" y="1155520"/>
                  </a:cubicBezTo>
                  <a:cubicBezTo>
                    <a:pt x="988606" y="1155520"/>
                    <a:pt x="980421" y="1152888"/>
                    <a:pt x="972499" y="1144994"/>
                  </a:cubicBezTo>
                  <a:lnTo>
                    <a:pt x="897773" y="1070521"/>
                  </a:lnTo>
                  <a:cubicBezTo>
                    <a:pt x="854996" y="1094468"/>
                    <a:pt x="809580" y="1113152"/>
                    <a:pt x="761522" y="1123678"/>
                  </a:cubicBezTo>
                  <a:lnTo>
                    <a:pt x="761522" y="1232888"/>
                  </a:lnTo>
                  <a:cubicBezTo>
                    <a:pt x="761522" y="1251572"/>
                    <a:pt x="745415" y="1267625"/>
                    <a:pt x="726668" y="1267625"/>
                  </a:cubicBezTo>
                  <a:close/>
                  <a:moveTo>
                    <a:pt x="576687" y="1200520"/>
                  </a:moveTo>
                  <a:lnTo>
                    <a:pt x="691549" y="1200520"/>
                  </a:lnTo>
                  <a:lnTo>
                    <a:pt x="691549" y="1096836"/>
                  </a:lnTo>
                  <a:cubicBezTo>
                    <a:pt x="691549" y="1080784"/>
                    <a:pt x="702111" y="1067626"/>
                    <a:pt x="718218" y="1064994"/>
                  </a:cubicBezTo>
                  <a:cubicBezTo>
                    <a:pt x="776837" y="1054468"/>
                    <a:pt x="830440" y="1033152"/>
                    <a:pt x="881137" y="1001047"/>
                  </a:cubicBezTo>
                  <a:cubicBezTo>
                    <a:pt x="894604" y="993152"/>
                    <a:pt x="910447" y="995784"/>
                    <a:pt x="923914" y="1006310"/>
                  </a:cubicBezTo>
                  <a:lnTo>
                    <a:pt x="993359" y="1075520"/>
                  </a:lnTo>
                  <a:lnTo>
                    <a:pt x="1076271" y="992889"/>
                  </a:lnTo>
                  <a:lnTo>
                    <a:pt x="1009466" y="926311"/>
                  </a:lnTo>
                  <a:cubicBezTo>
                    <a:pt x="998904" y="915784"/>
                    <a:pt x="996264" y="897100"/>
                    <a:pt x="1006826" y="883679"/>
                  </a:cubicBezTo>
                  <a:cubicBezTo>
                    <a:pt x="1041680" y="833153"/>
                    <a:pt x="1065709" y="777101"/>
                    <a:pt x="1076271" y="718680"/>
                  </a:cubicBezTo>
                  <a:cubicBezTo>
                    <a:pt x="1078911" y="702628"/>
                    <a:pt x="1092378" y="692101"/>
                    <a:pt x="1108221" y="692101"/>
                  </a:cubicBezTo>
                  <a:lnTo>
                    <a:pt x="1201695" y="692101"/>
                  </a:lnTo>
                  <a:lnTo>
                    <a:pt x="1201695" y="577628"/>
                  </a:lnTo>
                  <a:lnTo>
                    <a:pt x="1108221" y="577628"/>
                  </a:lnTo>
                  <a:cubicBezTo>
                    <a:pt x="1092114" y="577628"/>
                    <a:pt x="1078911" y="567102"/>
                    <a:pt x="1076271" y="551050"/>
                  </a:cubicBezTo>
                  <a:cubicBezTo>
                    <a:pt x="1065709" y="492366"/>
                    <a:pt x="1041680" y="436577"/>
                    <a:pt x="1006826" y="386051"/>
                  </a:cubicBezTo>
                  <a:cubicBezTo>
                    <a:pt x="998904" y="372630"/>
                    <a:pt x="998904" y="354209"/>
                    <a:pt x="1009466" y="343419"/>
                  </a:cubicBezTo>
                  <a:lnTo>
                    <a:pt x="1076271" y="276841"/>
                  </a:lnTo>
                  <a:lnTo>
                    <a:pt x="996264" y="191578"/>
                  </a:lnTo>
                  <a:lnTo>
                    <a:pt x="926818" y="260788"/>
                  </a:lnTo>
                  <a:cubicBezTo>
                    <a:pt x="916256" y="274209"/>
                    <a:pt x="897509" y="274209"/>
                    <a:pt x="884042" y="266051"/>
                  </a:cubicBezTo>
                  <a:cubicBezTo>
                    <a:pt x="833344" y="234209"/>
                    <a:pt x="779742" y="212894"/>
                    <a:pt x="721123" y="202104"/>
                  </a:cubicBezTo>
                  <a:cubicBezTo>
                    <a:pt x="705016" y="199473"/>
                    <a:pt x="694454" y="186052"/>
                    <a:pt x="694454" y="170262"/>
                  </a:cubicBezTo>
                  <a:lnTo>
                    <a:pt x="694454" y="66579"/>
                  </a:lnTo>
                  <a:lnTo>
                    <a:pt x="579592" y="66579"/>
                  </a:lnTo>
                  <a:lnTo>
                    <a:pt x="579592" y="175789"/>
                  </a:lnTo>
                  <a:cubicBezTo>
                    <a:pt x="579592" y="191841"/>
                    <a:pt x="569029" y="204999"/>
                    <a:pt x="552922" y="207630"/>
                  </a:cubicBezTo>
                  <a:cubicBezTo>
                    <a:pt x="496944" y="221051"/>
                    <a:pt x="445982" y="242104"/>
                    <a:pt x="400565" y="274209"/>
                  </a:cubicBezTo>
                  <a:cubicBezTo>
                    <a:pt x="387098" y="282104"/>
                    <a:pt x="368615" y="282104"/>
                    <a:pt x="357789" y="271577"/>
                  </a:cubicBezTo>
                  <a:lnTo>
                    <a:pt x="277781" y="191841"/>
                  </a:lnTo>
                  <a:lnTo>
                    <a:pt x="192229" y="274472"/>
                  </a:lnTo>
                  <a:lnTo>
                    <a:pt x="275141" y="357103"/>
                  </a:lnTo>
                  <a:cubicBezTo>
                    <a:pt x="285967" y="367630"/>
                    <a:pt x="288608" y="386314"/>
                    <a:pt x="280422" y="399735"/>
                  </a:cubicBezTo>
                  <a:cubicBezTo>
                    <a:pt x="251112" y="444998"/>
                    <a:pt x="229724" y="495524"/>
                    <a:pt x="218898" y="548681"/>
                  </a:cubicBezTo>
                  <a:cubicBezTo>
                    <a:pt x="216258" y="564734"/>
                    <a:pt x="202791" y="575260"/>
                    <a:pt x="186948" y="575260"/>
                  </a:cubicBezTo>
                  <a:lnTo>
                    <a:pt x="66805" y="575260"/>
                  </a:lnTo>
                  <a:lnTo>
                    <a:pt x="66805" y="689733"/>
                  </a:lnTo>
                  <a:lnTo>
                    <a:pt x="186948" y="689733"/>
                  </a:lnTo>
                  <a:cubicBezTo>
                    <a:pt x="203055" y="689733"/>
                    <a:pt x="216258" y="700259"/>
                    <a:pt x="218898" y="716312"/>
                  </a:cubicBezTo>
                  <a:cubicBezTo>
                    <a:pt x="229460" y="769469"/>
                    <a:pt x="250848" y="820259"/>
                    <a:pt x="280422" y="865522"/>
                  </a:cubicBezTo>
                  <a:cubicBezTo>
                    <a:pt x="288343" y="878943"/>
                    <a:pt x="285703" y="894732"/>
                    <a:pt x="275141" y="908153"/>
                  </a:cubicBezTo>
                  <a:lnTo>
                    <a:pt x="192229" y="993416"/>
                  </a:lnTo>
                  <a:lnTo>
                    <a:pt x="275141" y="1076047"/>
                  </a:lnTo>
                  <a:lnTo>
                    <a:pt x="355412" y="996310"/>
                  </a:lnTo>
                  <a:cubicBezTo>
                    <a:pt x="365974" y="985784"/>
                    <a:pt x="384722" y="982889"/>
                    <a:pt x="398189" y="993679"/>
                  </a:cubicBezTo>
                  <a:cubicBezTo>
                    <a:pt x="443605" y="1025521"/>
                    <a:pt x="496944" y="1049468"/>
                    <a:pt x="550546" y="1060257"/>
                  </a:cubicBezTo>
                  <a:cubicBezTo>
                    <a:pt x="566653" y="1062889"/>
                    <a:pt x="577215" y="1076310"/>
                    <a:pt x="577215" y="1092099"/>
                  </a:cubicBezTo>
                  <a:lnTo>
                    <a:pt x="577215" y="1201309"/>
                  </a:lnTo>
                  <a:lnTo>
                    <a:pt x="577215" y="1201309"/>
                  </a:ln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g2ba194fc1ee_0_19"/>
            <p:cNvSpPr/>
            <p:nvPr/>
          </p:nvSpPr>
          <p:spPr>
            <a:xfrm>
              <a:off x="10249314" y="3314284"/>
              <a:ext cx="506951" cy="505234"/>
            </a:xfrm>
            <a:custGeom>
              <a:rect b="b" l="l" r="r" t="t"/>
              <a:pathLst>
                <a:path extrusionOk="0" h="692101" w="694453">
                  <a:moveTo>
                    <a:pt x="347227" y="692101"/>
                  </a:moveTo>
                  <a:cubicBezTo>
                    <a:pt x="154998" y="692101"/>
                    <a:pt x="0" y="537629"/>
                    <a:pt x="0" y="346051"/>
                  </a:cubicBezTo>
                  <a:cubicBezTo>
                    <a:pt x="0" y="154473"/>
                    <a:pt x="154998" y="0"/>
                    <a:pt x="347227" y="0"/>
                  </a:cubicBezTo>
                  <a:cubicBezTo>
                    <a:pt x="539456" y="0"/>
                    <a:pt x="694454" y="154473"/>
                    <a:pt x="694454" y="346051"/>
                  </a:cubicBezTo>
                  <a:cubicBezTo>
                    <a:pt x="694454" y="537629"/>
                    <a:pt x="539456" y="692101"/>
                    <a:pt x="347227" y="692101"/>
                  </a:cubicBezTo>
                  <a:close/>
                  <a:moveTo>
                    <a:pt x="347227" y="66579"/>
                  </a:moveTo>
                  <a:cubicBezTo>
                    <a:pt x="192229" y="66579"/>
                    <a:pt x="66805" y="191578"/>
                    <a:pt x="66805" y="346051"/>
                  </a:cubicBezTo>
                  <a:cubicBezTo>
                    <a:pt x="66805" y="500523"/>
                    <a:pt x="192229" y="625523"/>
                    <a:pt x="347227" y="625523"/>
                  </a:cubicBezTo>
                  <a:cubicBezTo>
                    <a:pt x="502225" y="625523"/>
                    <a:pt x="627649" y="500523"/>
                    <a:pt x="627649" y="346051"/>
                  </a:cubicBezTo>
                  <a:cubicBezTo>
                    <a:pt x="627649" y="191578"/>
                    <a:pt x="502225" y="66579"/>
                    <a:pt x="347227" y="66579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g2ba194fc1ee_0_19"/>
            <p:cNvSpPr/>
            <p:nvPr/>
          </p:nvSpPr>
          <p:spPr>
            <a:xfrm>
              <a:off x="10342725" y="3389720"/>
              <a:ext cx="202780" cy="202285"/>
            </a:xfrm>
            <a:custGeom>
              <a:rect b="b" l="l" r="r" t="t"/>
              <a:pathLst>
                <a:path extrusionOk="0" h="277103" w="277781">
                  <a:moveTo>
                    <a:pt x="34855" y="277104"/>
                  </a:moveTo>
                  <a:cubicBezTo>
                    <a:pt x="16107" y="277104"/>
                    <a:pt x="0" y="261051"/>
                    <a:pt x="0" y="242367"/>
                  </a:cubicBezTo>
                  <a:cubicBezTo>
                    <a:pt x="0" y="199736"/>
                    <a:pt x="26669" y="138683"/>
                    <a:pt x="69445" y="90526"/>
                  </a:cubicBezTo>
                  <a:cubicBezTo>
                    <a:pt x="120143" y="31842"/>
                    <a:pt x="181667" y="0"/>
                    <a:pt x="243191" y="0"/>
                  </a:cubicBezTo>
                  <a:cubicBezTo>
                    <a:pt x="261938" y="0"/>
                    <a:pt x="277781" y="16053"/>
                    <a:pt x="277781" y="34737"/>
                  </a:cubicBezTo>
                  <a:cubicBezTo>
                    <a:pt x="277781" y="53421"/>
                    <a:pt x="261674" y="69210"/>
                    <a:pt x="243191" y="69210"/>
                  </a:cubicBezTo>
                  <a:cubicBezTo>
                    <a:pt x="144436" y="69210"/>
                    <a:pt x="66805" y="194209"/>
                    <a:pt x="66805" y="244999"/>
                  </a:cubicBezTo>
                  <a:cubicBezTo>
                    <a:pt x="69445" y="261051"/>
                    <a:pt x="53338" y="276841"/>
                    <a:pt x="34855" y="276841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7" name="Google Shape;327;g2ba194fc1ee_0_19"/>
          <p:cNvGrpSpPr/>
          <p:nvPr/>
        </p:nvGrpSpPr>
        <p:grpSpPr>
          <a:xfrm>
            <a:off x="4848435" y="3449518"/>
            <a:ext cx="467238" cy="621511"/>
            <a:chOff x="3286127" y="11434884"/>
            <a:chExt cx="747581" cy="994418"/>
          </a:xfrm>
        </p:grpSpPr>
        <p:sp>
          <p:nvSpPr>
            <p:cNvPr id="328" name="Google Shape;328;g2ba194fc1ee_0_19"/>
            <p:cNvSpPr/>
            <p:nvPr/>
          </p:nvSpPr>
          <p:spPr>
            <a:xfrm>
              <a:off x="3521279" y="12026951"/>
              <a:ext cx="172403" cy="402351"/>
            </a:xfrm>
            <a:custGeom>
              <a:rect b="b" l="l" r="r" t="t"/>
              <a:pathLst>
                <a:path extrusionOk="0" h="448302" w="192092">
                  <a:moveTo>
                    <a:pt x="96046" y="448303"/>
                  </a:moveTo>
                  <a:cubicBezTo>
                    <a:pt x="71615" y="448303"/>
                    <a:pt x="47184" y="438885"/>
                    <a:pt x="28348" y="420048"/>
                  </a:cubicBezTo>
                  <a:cubicBezTo>
                    <a:pt x="11376" y="403096"/>
                    <a:pt x="0" y="378609"/>
                    <a:pt x="0" y="352238"/>
                  </a:cubicBezTo>
                  <a:lnTo>
                    <a:pt x="0" y="24487"/>
                  </a:lnTo>
                  <a:cubicBezTo>
                    <a:pt x="0" y="11302"/>
                    <a:pt x="11376" y="0"/>
                    <a:pt x="24431" y="0"/>
                  </a:cubicBezTo>
                  <a:cubicBezTo>
                    <a:pt x="37486" y="0"/>
                    <a:pt x="48862" y="11302"/>
                    <a:pt x="48862" y="24487"/>
                  </a:cubicBezTo>
                  <a:lnTo>
                    <a:pt x="48862" y="354122"/>
                  </a:lnTo>
                  <a:cubicBezTo>
                    <a:pt x="48862" y="367307"/>
                    <a:pt x="54457" y="378609"/>
                    <a:pt x="62104" y="388027"/>
                  </a:cubicBezTo>
                  <a:cubicBezTo>
                    <a:pt x="71429" y="397445"/>
                    <a:pt x="82805" y="401212"/>
                    <a:pt x="96046" y="401212"/>
                  </a:cubicBezTo>
                  <a:cubicBezTo>
                    <a:pt x="122342" y="401212"/>
                    <a:pt x="143230" y="380492"/>
                    <a:pt x="143230" y="354122"/>
                  </a:cubicBezTo>
                  <a:lnTo>
                    <a:pt x="143230" y="24487"/>
                  </a:lnTo>
                  <a:cubicBezTo>
                    <a:pt x="143230" y="11302"/>
                    <a:pt x="154606" y="0"/>
                    <a:pt x="167661" y="0"/>
                  </a:cubicBezTo>
                  <a:cubicBezTo>
                    <a:pt x="180716" y="0"/>
                    <a:pt x="192092" y="11302"/>
                    <a:pt x="192092" y="24487"/>
                  </a:cubicBezTo>
                  <a:lnTo>
                    <a:pt x="192092" y="354122"/>
                  </a:lnTo>
                  <a:cubicBezTo>
                    <a:pt x="190227" y="404979"/>
                    <a:pt x="148825" y="448303"/>
                    <a:pt x="96046" y="448303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g2ba194fc1ee_0_19"/>
            <p:cNvSpPr/>
            <p:nvPr/>
          </p:nvSpPr>
          <p:spPr>
            <a:xfrm>
              <a:off x="3387625" y="11536382"/>
              <a:ext cx="240025" cy="240058"/>
            </a:xfrm>
            <a:custGeom>
              <a:rect b="b" l="l" r="r" t="t"/>
              <a:pathLst>
                <a:path extrusionOk="0" h="267474" w="267437">
                  <a:moveTo>
                    <a:pt x="24431" y="267475"/>
                  </a:moveTo>
                  <a:cubicBezTo>
                    <a:pt x="11190" y="267475"/>
                    <a:pt x="0" y="256173"/>
                    <a:pt x="0" y="242988"/>
                  </a:cubicBezTo>
                  <a:cubicBezTo>
                    <a:pt x="0" y="109250"/>
                    <a:pt x="109288" y="0"/>
                    <a:pt x="243006" y="0"/>
                  </a:cubicBezTo>
                  <a:cubicBezTo>
                    <a:pt x="256248" y="0"/>
                    <a:pt x="267437" y="11302"/>
                    <a:pt x="267437" y="24487"/>
                  </a:cubicBezTo>
                  <a:cubicBezTo>
                    <a:pt x="267437" y="37673"/>
                    <a:pt x="256061" y="48974"/>
                    <a:pt x="243006" y="48974"/>
                  </a:cubicBezTo>
                  <a:cubicBezTo>
                    <a:pt x="135584" y="48974"/>
                    <a:pt x="47184" y="137505"/>
                    <a:pt x="47184" y="244871"/>
                  </a:cubicBezTo>
                  <a:cubicBezTo>
                    <a:pt x="49049" y="258057"/>
                    <a:pt x="37859" y="267475"/>
                    <a:pt x="24618" y="267475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g2ba194fc1ee_0_19"/>
            <p:cNvSpPr/>
            <p:nvPr/>
          </p:nvSpPr>
          <p:spPr>
            <a:xfrm>
              <a:off x="3651584" y="11734301"/>
              <a:ext cx="128381" cy="192723"/>
            </a:xfrm>
            <a:custGeom>
              <a:rect b="b" l="l" r="r" t="t"/>
              <a:pathLst>
                <a:path extrusionOk="0" h="214733" w="143043">
                  <a:moveTo>
                    <a:pt x="118612" y="214733"/>
                  </a:moveTo>
                  <a:lnTo>
                    <a:pt x="24431" y="214733"/>
                  </a:lnTo>
                  <a:cubicBezTo>
                    <a:pt x="11190" y="214733"/>
                    <a:pt x="0" y="203431"/>
                    <a:pt x="0" y="190246"/>
                  </a:cubicBezTo>
                  <a:lnTo>
                    <a:pt x="0" y="24487"/>
                  </a:lnTo>
                  <a:cubicBezTo>
                    <a:pt x="0" y="11302"/>
                    <a:pt x="11376" y="0"/>
                    <a:pt x="24431" y="0"/>
                  </a:cubicBezTo>
                  <a:lnTo>
                    <a:pt x="118612" y="0"/>
                  </a:lnTo>
                  <a:cubicBezTo>
                    <a:pt x="131854" y="0"/>
                    <a:pt x="143044" y="11302"/>
                    <a:pt x="143044" y="24487"/>
                  </a:cubicBezTo>
                  <a:cubicBezTo>
                    <a:pt x="143044" y="37673"/>
                    <a:pt x="131667" y="48974"/>
                    <a:pt x="118612" y="48974"/>
                  </a:cubicBezTo>
                  <a:lnTo>
                    <a:pt x="46997" y="48974"/>
                  </a:lnTo>
                  <a:lnTo>
                    <a:pt x="46997" y="167643"/>
                  </a:lnTo>
                  <a:lnTo>
                    <a:pt x="118612" y="167643"/>
                  </a:lnTo>
                  <a:cubicBezTo>
                    <a:pt x="131854" y="167643"/>
                    <a:pt x="143044" y="178944"/>
                    <a:pt x="143044" y="192130"/>
                  </a:cubicBezTo>
                  <a:cubicBezTo>
                    <a:pt x="143044" y="205315"/>
                    <a:pt x="131667" y="214733"/>
                    <a:pt x="118612" y="214733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2ba194fc1ee_0_19"/>
            <p:cNvSpPr/>
            <p:nvPr/>
          </p:nvSpPr>
          <p:spPr>
            <a:xfrm>
              <a:off x="3736165" y="11671711"/>
              <a:ext cx="128381" cy="255273"/>
            </a:xfrm>
            <a:custGeom>
              <a:rect b="b" l="l" r="r" t="t"/>
              <a:pathLst>
                <a:path extrusionOk="0" h="284427" w="143043">
                  <a:moveTo>
                    <a:pt x="118612" y="284427"/>
                  </a:moveTo>
                  <a:lnTo>
                    <a:pt x="24431" y="284427"/>
                  </a:lnTo>
                  <a:cubicBezTo>
                    <a:pt x="11190" y="284427"/>
                    <a:pt x="0" y="273126"/>
                    <a:pt x="0" y="259940"/>
                  </a:cubicBezTo>
                  <a:lnTo>
                    <a:pt x="0" y="24487"/>
                  </a:lnTo>
                  <a:cubicBezTo>
                    <a:pt x="0" y="11302"/>
                    <a:pt x="11376" y="0"/>
                    <a:pt x="24431" y="0"/>
                  </a:cubicBezTo>
                  <a:lnTo>
                    <a:pt x="118612" y="0"/>
                  </a:lnTo>
                  <a:cubicBezTo>
                    <a:pt x="131854" y="0"/>
                    <a:pt x="143044" y="11302"/>
                    <a:pt x="143044" y="24487"/>
                  </a:cubicBezTo>
                  <a:cubicBezTo>
                    <a:pt x="143044" y="37673"/>
                    <a:pt x="131667" y="48974"/>
                    <a:pt x="118612" y="48974"/>
                  </a:cubicBezTo>
                  <a:lnTo>
                    <a:pt x="46997" y="48974"/>
                  </a:lnTo>
                  <a:lnTo>
                    <a:pt x="46997" y="237337"/>
                  </a:lnTo>
                  <a:lnTo>
                    <a:pt x="118612" y="237337"/>
                  </a:lnTo>
                  <a:cubicBezTo>
                    <a:pt x="131854" y="237337"/>
                    <a:pt x="143044" y="248639"/>
                    <a:pt x="143044" y="261824"/>
                  </a:cubicBezTo>
                  <a:cubicBezTo>
                    <a:pt x="143044" y="275009"/>
                    <a:pt x="131667" y="284427"/>
                    <a:pt x="118612" y="284427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2ba194fc1ee_0_19"/>
            <p:cNvSpPr/>
            <p:nvPr/>
          </p:nvSpPr>
          <p:spPr>
            <a:xfrm>
              <a:off x="3286127" y="11434884"/>
              <a:ext cx="613913" cy="640719"/>
            </a:xfrm>
            <a:custGeom>
              <a:rect b="b" l="l" r="r" t="t"/>
              <a:pathLst>
                <a:path extrusionOk="0" h="713893" w="684026">
                  <a:moveTo>
                    <a:pt x="357889" y="713894"/>
                  </a:moveTo>
                  <a:cubicBezTo>
                    <a:pt x="333458" y="713894"/>
                    <a:pt x="306975" y="712010"/>
                    <a:pt x="282544" y="706359"/>
                  </a:cubicBezTo>
                  <a:cubicBezTo>
                    <a:pt x="203469" y="689407"/>
                    <a:pt x="131854" y="646083"/>
                    <a:pt x="80940" y="583924"/>
                  </a:cubicBezTo>
                  <a:cubicBezTo>
                    <a:pt x="28161" y="519881"/>
                    <a:pt x="0" y="440768"/>
                    <a:pt x="0" y="357889"/>
                  </a:cubicBezTo>
                  <a:cubicBezTo>
                    <a:pt x="0" y="160108"/>
                    <a:pt x="160015" y="0"/>
                    <a:pt x="357889" y="0"/>
                  </a:cubicBezTo>
                  <a:cubicBezTo>
                    <a:pt x="497202" y="0"/>
                    <a:pt x="623461" y="80996"/>
                    <a:pt x="681835" y="207199"/>
                  </a:cubicBezTo>
                  <a:cubicBezTo>
                    <a:pt x="687430" y="218501"/>
                    <a:pt x="681835" y="233570"/>
                    <a:pt x="670459" y="239220"/>
                  </a:cubicBezTo>
                  <a:cubicBezTo>
                    <a:pt x="659082" y="244871"/>
                    <a:pt x="644162" y="239220"/>
                    <a:pt x="638381" y="227919"/>
                  </a:cubicBezTo>
                  <a:cubicBezTo>
                    <a:pt x="587467" y="118668"/>
                    <a:pt x="476315" y="47091"/>
                    <a:pt x="357702" y="47091"/>
                  </a:cubicBezTo>
                  <a:cubicBezTo>
                    <a:pt x="186311" y="47091"/>
                    <a:pt x="46997" y="186479"/>
                    <a:pt x="46997" y="357889"/>
                  </a:cubicBezTo>
                  <a:cubicBezTo>
                    <a:pt x="46997" y="502928"/>
                    <a:pt x="150504" y="631014"/>
                    <a:pt x="291869" y="661152"/>
                  </a:cubicBezTo>
                  <a:cubicBezTo>
                    <a:pt x="335136" y="670571"/>
                    <a:pt x="380455" y="670571"/>
                    <a:pt x="423722" y="661152"/>
                  </a:cubicBezTo>
                  <a:cubicBezTo>
                    <a:pt x="508392" y="642316"/>
                    <a:pt x="581872" y="587691"/>
                    <a:pt x="625326" y="512346"/>
                  </a:cubicBezTo>
                  <a:cubicBezTo>
                    <a:pt x="630921" y="501044"/>
                    <a:pt x="646027" y="497277"/>
                    <a:pt x="657404" y="502928"/>
                  </a:cubicBezTo>
                  <a:cubicBezTo>
                    <a:pt x="668780" y="508579"/>
                    <a:pt x="672510" y="523648"/>
                    <a:pt x="666729" y="534950"/>
                  </a:cubicBezTo>
                  <a:cubicBezTo>
                    <a:pt x="615815" y="621596"/>
                    <a:pt x="531145" y="683756"/>
                    <a:pt x="433234" y="706359"/>
                  </a:cubicBezTo>
                  <a:cubicBezTo>
                    <a:pt x="408803" y="712010"/>
                    <a:pt x="382320" y="713894"/>
                    <a:pt x="357889" y="713894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2ba194fc1ee_0_19"/>
            <p:cNvSpPr/>
            <p:nvPr/>
          </p:nvSpPr>
          <p:spPr>
            <a:xfrm>
              <a:off x="3820746" y="11609121"/>
              <a:ext cx="128381" cy="317824"/>
            </a:xfrm>
            <a:custGeom>
              <a:rect b="b" l="l" r="r" t="t"/>
              <a:pathLst>
                <a:path extrusionOk="0" h="354121" w="143043">
                  <a:moveTo>
                    <a:pt x="118612" y="354122"/>
                  </a:moveTo>
                  <a:lnTo>
                    <a:pt x="24431" y="354122"/>
                  </a:lnTo>
                  <a:cubicBezTo>
                    <a:pt x="11190" y="354122"/>
                    <a:pt x="0" y="342820"/>
                    <a:pt x="0" y="329634"/>
                  </a:cubicBezTo>
                  <a:lnTo>
                    <a:pt x="0" y="24487"/>
                  </a:lnTo>
                  <a:cubicBezTo>
                    <a:pt x="0" y="11302"/>
                    <a:pt x="11376" y="0"/>
                    <a:pt x="24431" y="0"/>
                  </a:cubicBezTo>
                  <a:lnTo>
                    <a:pt x="118612" y="0"/>
                  </a:lnTo>
                  <a:cubicBezTo>
                    <a:pt x="131854" y="0"/>
                    <a:pt x="143044" y="11302"/>
                    <a:pt x="143044" y="24487"/>
                  </a:cubicBezTo>
                  <a:cubicBezTo>
                    <a:pt x="143044" y="37672"/>
                    <a:pt x="131667" y="47091"/>
                    <a:pt x="118612" y="47091"/>
                  </a:cubicBezTo>
                  <a:lnTo>
                    <a:pt x="46997" y="47091"/>
                  </a:lnTo>
                  <a:lnTo>
                    <a:pt x="46997" y="307031"/>
                  </a:lnTo>
                  <a:lnTo>
                    <a:pt x="118612" y="307031"/>
                  </a:lnTo>
                  <a:cubicBezTo>
                    <a:pt x="131854" y="307031"/>
                    <a:pt x="143044" y="318333"/>
                    <a:pt x="143044" y="331518"/>
                  </a:cubicBezTo>
                  <a:cubicBezTo>
                    <a:pt x="143044" y="344703"/>
                    <a:pt x="131667" y="354122"/>
                    <a:pt x="118612" y="354122"/>
                  </a:cubicBez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2ba194fc1ee_0_19"/>
            <p:cNvSpPr/>
            <p:nvPr/>
          </p:nvSpPr>
          <p:spPr>
            <a:xfrm>
              <a:off x="3905327" y="11566831"/>
              <a:ext cx="128381" cy="360088"/>
            </a:xfrm>
            <a:custGeom>
              <a:rect b="b" l="l" r="r" t="t"/>
              <a:pathLst>
                <a:path extrusionOk="0" h="401212" w="143043">
                  <a:moveTo>
                    <a:pt x="118612" y="401212"/>
                  </a:moveTo>
                  <a:lnTo>
                    <a:pt x="24431" y="401212"/>
                  </a:lnTo>
                  <a:cubicBezTo>
                    <a:pt x="11190" y="401212"/>
                    <a:pt x="0" y="389910"/>
                    <a:pt x="0" y="376725"/>
                  </a:cubicBezTo>
                  <a:lnTo>
                    <a:pt x="0" y="24487"/>
                  </a:lnTo>
                  <a:cubicBezTo>
                    <a:pt x="0" y="11302"/>
                    <a:pt x="11376" y="0"/>
                    <a:pt x="24431" y="0"/>
                  </a:cubicBezTo>
                  <a:lnTo>
                    <a:pt x="118612" y="0"/>
                  </a:lnTo>
                  <a:cubicBezTo>
                    <a:pt x="131854" y="0"/>
                    <a:pt x="143044" y="11302"/>
                    <a:pt x="143044" y="24487"/>
                  </a:cubicBezTo>
                  <a:lnTo>
                    <a:pt x="143044" y="376725"/>
                  </a:lnTo>
                  <a:cubicBezTo>
                    <a:pt x="143044" y="389910"/>
                    <a:pt x="131667" y="401212"/>
                    <a:pt x="118612" y="401212"/>
                  </a:cubicBezTo>
                  <a:close/>
                  <a:moveTo>
                    <a:pt x="48862" y="354122"/>
                  </a:moveTo>
                  <a:lnTo>
                    <a:pt x="95860" y="354122"/>
                  </a:lnTo>
                  <a:lnTo>
                    <a:pt x="95860" y="47091"/>
                  </a:lnTo>
                  <a:lnTo>
                    <a:pt x="48862" y="47091"/>
                  </a:lnTo>
                  <a:lnTo>
                    <a:pt x="48862" y="354122"/>
                  </a:lnTo>
                  <a:close/>
                </a:path>
              </a:pathLst>
            </a:custGeom>
            <a:solidFill>
              <a:srgbClr val="2B45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g2bac0eef44a_0_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2bac0eef44a_0_0"/>
          <p:cNvSpPr txBox="1"/>
          <p:nvPr/>
        </p:nvSpPr>
        <p:spPr>
          <a:xfrm>
            <a:off x="873011" y="486338"/>
            <a:ext cx="8522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-GB" sz="72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Pushes and commits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2bac0eef44a_0_0"/>
          <p:cNvSpPr txBox="1"/>
          <p:nvPr/>
        </p:nvSpPr>
        <p:spPr>
          <a:xfrm>
            <a:off x="872994" y="2873575"/>
            <a:ext cx="9518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b="0" i="0" lang="en-GB" sz="2400" u="none" cap="none" strike="noStrike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Please use PEP-8 Linter</a:t>
            </a:r>
            <a:endParaRPr b="0" i="0" sz="2400" u="none" cap="none" strike="noStrike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b="0" i="0" lang="en-GB" sz="2400" u="none" cap="none" strike="noStrike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Please run unit tests before pushing</a:t>
            </a:r>
            <a:endParaRPr b="0" i="0" sz="2400" u="none" cap="none" strike="noStrike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b="0" i="0" lang="en-GB" sz="2400" u="none" cap="none" strike="noStrike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Check your PR hasn’t got any extra files made by your IDE that shouldn’t be committed, such as .vscode</a:t>
            </a:r>
            <a:endParaRPr b="0" i="0" sz="2400" u="none" cap="none" strike="noStrike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42" name="Google Shape;342;g2bac0eef44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g2bac0eef44a_0_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g2bac0eef44a_0_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g26e2d3448d3_0_50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g26e2d3448d3_0_50"/>
          <p:cNvSpPr txBox="1"/>
          <p:nvPr/>
        </p:nvSpPr>
        <p:spPr>
          <a:xfrm>
            <a:off x="873011" y="486338"/>
            <a:ext cx="8522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-GB" sz="5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Please complete the f</a:t>
            </a:r>
            <a:r>
              <a:rPr b="1" lang="en-GB" sz="5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eedback</a:t>
            </a:r>
            <a:r>
              <a:rPr b="1" lang="en-GB" sz="50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 form</a:t>
            </a:r>
            <a:endParaRPr b="1" i="0" sz="50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1" name="Google Shape;351;g26e2d3448d3_0_50"/>
          <p:cNvSpPr txBox="1"/>
          <p:nvPr/>
        </p:nvSpPr>
        <p:spPr>
          <a:xfrm>
            <a:off x="872994" y="2873575"/>
            <a:ext cx="9518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Please fill out our feedback form at the end of the session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https://forms.gle/WSXaoDiWu7XF8oKr5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will post this on Discord channel under </a:t>
            </a:r>
            <a:r>
              <a:rPr b="1" lang="en-GB" sz="24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hackathon</a:t>
            </a:r>
            <a:endParaRPr b="1" sz="2400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2" name="Google Shape;352;g26e2d3448d3_0_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g26e2d3448d3_0_5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26e2d3448d3_0_5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854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3990044" cy="959111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2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-GB" sz="72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Harmony</a:t>
            </a:r>
            <a:endParaRPr b="1" i="0" sz="7200" u="none" cap="none" strike="noStrike">
              <a:solidFill>
                <a:srgbClr val="2B45E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52"/>
          <p:cNvSpPr txBox="1"/>
          <p:nvPr/>
        </p:nvSpPr>
        <p:spPr>
          <a:xfrm>
            <a:off x="873011" y="2873567"/>
            <a:ext cx="6065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2B45E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Harmony is an open source project for psychologists to use for free around the world</a:t>
            </a:r>
            <a:endParaRPr b="0" i="0" sz="2400" u="none" cap="none" strike="noStrike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2B45E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MIT </a:t>
            </a:r>
            <a:r>
              <a:rPr b="0" i="0" lang="en-GB" sz="2400" u="none" cap="none" strike="noStrike">
                <a:solidFill>
                  <a:srgbClr val="2B45ED"/>
                </a:solidFill>
                <a:latin typeface="Montserrat Medium"/>
                <a:ea typeface="Montserrat Medium"/>
                <a:cs typeface="Montserrat Medium"/>
                <a:sym typeface="Montserrat Medium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License</a:t>
            </a:r>
            <a:endParaRPr b="0" i="0" sz="2400" u="none" cap="none" strike="noStrike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GB" sz="2400">
                <a:solidFill>
                  <a:srgbClr val="2B45E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(any contributions to the main repo today are also MIT License)</a:t>
            </a:r>
            <a:endParaRPr sz="2400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2B45E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It’s not a monetised product</a:t>
            </a:r>
            <a:endParaRPr b="0" i="0" sz="2400" u="none" cap="none" strike="noStrike">
              <a:solidFill>
                <a:srgbClr val="2B45E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5" name="Google Shape;105;p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52"/>
          <p:cNvSpPr txBox="1"/>
          <p:nvPr/>
        </p:nvSpPr>
        <p:spPr>
          <a:xfrm>
            <a:off x="253522" y="6390664"/>
            <a:ext cx="649537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FEFCFB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2"/>
          <p:cNvSpPr txBox="1"/>
          <p:nvPr/>
        </p:nvSpPr>
        <p:spPr>
          <a:xfrm>
            <a:off x="11540208" y="6377474"/>
            <a:ext cx="319318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FEFCFB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g2ba7800ca64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354581" y="-2103120"/>
            <a:ext cx="14901163" cy="9921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2ba7800ca64_0_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3000" y="2531388"/>
            <a:ext cx="10744200" cy="21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2ba7800ca64_0_17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-GB" sz="7200" u="none" cap="none" strike="noStrike">
                <a:solidFill>
                  <a:srgbClr val="2B45ED"/>
                </a:solidFill>
                <a:latin typeface="Montserrat"/>
                <a:ea typeface="Montserrat"/>
                <a:cs typeface="Montserrat"/>
                <a:sym typeface="Montserrat"/>
              </a:rPr>
              <a:t>Partners</a:t>
            </a:r>
            <a:endParaRPr b="1" i="0" sz="7200" u="none" cap="none" strike="noStrike">
              <a:solidFill>
                <a:srgbClr val="2B45E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B45ED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4"/>
          <p:cNvSpPr/>
          <p:nvPr/>
        </p:nvSpPr>
        <p:spPr>
          <a:xfrm>
            <a:off x="10440410" y="10777976"/>
            <a:ext cx="216772" cy="123399"/>
          </a:xfrm>
          <a:custGeom>
            <a:rect b="b" l="l" r="r" t="t"/>
            <a:pathLst>
              <a:path extrusionOk="0" h="123399" w="216772">
                <a:moveTo>
                  <a:pt x="216772" y="0"/>
                </a:moveTo>
                <a:lnTo>
                  <a:pt x="0" y="123400"/>
                </a:lnTo>
                <a:lnTo>
                  <a:pt x="8912" y="123400"/>
                </a:lnTo>
                <a:lnTo>
                  <a:pt x="216772" y="5052"/>
                </a:lnTo>
                <a:lnTo>
                  <a:pt x="216772" y="0"/>
                </a:lnTo>
                <a:close/>
              </a:path>
            </a:pathLst>
          </a:custGeom>
          <a:solidFill>
            <a:srgbClr val="33BE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72440" y="144780"/>
            <a:ext cx="13136880" cy="656844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4"/>
          <p:cNvSpPr txBox="1"/>
          <p:nvPr/>
        </p:nvSpPr>
        <p:spPr>
          <a:xfrm>
            <a:off x="1620600" y="2837250"/>
            <a:ext cx="8819700" cy="750300"/>
          </a:xfrm>
          <a:prstGeom prst="rect">
            <a:avLst/>
          </a:prstGeom>
          <a:solidFill>
            <a:srgbClr val="FEFCF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GB" sz="40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https://harmonydata.ac.uk/app</a:t>
            </a:r>
            <a:endParaRPr b="1" i="0" sz="4000" u="none" cap="none" strike="noStrike">
              <a:solidFill>
                <a:schemeClr val="lt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DE5B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36"/>
          <p:cNvGrpSpPr/>
          <p:nvPr/>
        </p:nvGrpSpPr>
        <p:grpSpPr>
          <a:xfrm>
            <a:off x="1123737" y="2235677"/>
            <a:ext cx="2058639" cy="2061520"/>
            <a:chOff x="7310203" y="8762896"/>
            <a:chExt cx="2058639" cy="2061520"/>
          </a:xfrm>
        </p:grpSpPr>
        <p:sp>
          <p:nvSpPr>
            <p:cNvPr id="127" name="Google Shape;127;p36"/>
            <p:cNvSpPr/>
            <p:nvPr/>
          </p:nvSpPr>
          <p:spPr>
            <a:xfrm>
              <a:off x="7310203" y="8762896"/>
              <a:ext cx="2058639" cy="2058639"/>
            </a:xfrm>
            <a:prstGeom prst="ellipse">
              <a:avLst/>
            </a:prstGeom>
            <a:solidFill>
              <a:srgbClr val="0F18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28" name="Google Shape;128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325078" y="8789530"/>
              <a:ext cx="2034886" cy="20348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" name="Google Shape;129;p36"/>
          <p:cNvSpPr/>
          <p:nvPr/>
        </p:nvSpPr>
        <p:spPr>
          <a:xfrm>
            <a:off x="2928712" y="2198314"/>
            <a:ext cx="2160000" cy="2160000"/>
          </a:xfrm>
          <a:prstGeom prst="ellipse">
            <a:avLst/>
          </a:prstGeom>
          <a:solidFill>
            <a:srgbClr val="0DE5B2"/>
          </a:solidFill>
          <a:ln cap="flat" cmpd="sng" w="6985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" name="Google Shape;130;p36"/>
          <p:cNvGrpSpPr/>
          <p:nvPr/>
        </p:nvGrpSpPr>
        <p:grpSpPr>
          <a:xfrm>
            <a:off x="8609361" y="2236906"/>
            <a:ext cx="2058639" cy="2059063"/>
            <a:chOff x="3744195" y="7324757"/>
            <a:chExt cx="2058639" cy="2059063"/>
          </a:xfrm>
        </p:grpSpPr>
        <p:sp>
          <p:nvSpPr>
            <p:cNvPr id="131" name="Google Shape;131;p36"/>
            <p:cNvSpPr/>
            <p:nvPr/>
          </p:nvSpPr>
          <p:spPr>
            <a:xfrm>
              <a:off x="3744195" y="7324757"/>
              <a:ext cx="2058639" cy="2058639"/>
            </a:xfrm>
            <a:prstGeom prst="ellipse">
              <a:avLst/>
            </a:prstGeom>
            <a:solidFill>
              <a:srgbClr val="0F18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32" name="Google Shape;132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44957" y="7348934"/>
              <a:ext cx="2034886" cy="20348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3" name="Google Shape;133;p36"/>
          <p:cNvSpPr/>
          <p:nvPr/>
        </p:nvSpPr>
        <p:spPr>
          <a:xfrm>
            <a:off x="6683588" y="2198314"/>
            <a:ext cx="2160000" cy="2160000"/>
          </a:xfrm>
          <a:prstGeom prst="ellipse">
            <a:avLst/>
          </a:prstGeom>
          <a:solidFill>
            <a:srgbClr val="0DE5B2"/>
          </a:solidFill>
          <a:ln cap="flat" cmpd="sng" w="6985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6"/>
          <p:cNvSpPr txBox="1"/>
          <p:nvPr/>
        </p:nvSpPr>
        <p:spPr>
          <a:xfrm>
            <a:off x="1524000" y="764939"/>
            <a:ext cx="9144000" cy="105107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1" i="0" lang="en-GB" sz="60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MEET THE TEAM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6"/>
          <p:cNvSpPr txBox="1"/>
          <p:nvPr/>
        </p:nvSpPr>
        <p:spPr>
          <a:xfrm>
            <a:off x="8820829" y="4506597"/>
            <a:ext cx="1552028" cy="1046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Thomas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Wood </a:t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6"/>
          <p:cNvSpPr txBox="1"/>
          <p:nvPr/>
        </p:nvSpPr>
        <p:spPr>
          <a:xfrm>
            <a:off x="4999745" y="4506597"/>
            <a:ext cx="181011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Mauricio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Hoffmann</a:t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36"/>
          <p:cNvSpPr txBox="1"/>
          <p:nvPr/>
        </p:nvSpPr>
        <p:spPr>
          <a:xfrm>
            <a:off x="3119660" y="4506597"/>
            <a:ext cx="1763624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Bettina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Moltrecht</a:t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36"/>
          <p:cNvSpPr txBox="1"/>
          <p:nvPr/>
        </p:nvSpPr>
        <p:spPr>
          <a:xfrm>
            <a:off x="6926317" y="4506597"/>
            <a:ext cx="177805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George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Ploubidis </a:t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36"/>
          <p:cNvSpPr txBox="1"/>
          <p:nvPr/>
        </p:nvSpPr>
        <p:spPr>
          <a:xfrm>
            <a:off x="1524909" y="4506597"/>
            <a:ext cx="147829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Eoin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McElroy</a:t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36"/>
          <p:cNvSpPr txBox="1"/>
          <p:nvPr/>
        </p:nvSpPr>
        <p:spPr>
          <a:xfrm>
            <a:off x="1268176" y="5345925"/>
            <a:ext cx="1763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Psychologist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Ulster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University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6"/>
          <p:cNvSpPr txBox="1"/>
          <p:nvPr/>
        </p:nvSpPr>
        <p:spPr>
          <a:xfrm>
            <a:off x="5035095" y="5345930"/>
            <a:ext cx="1609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Psychologist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Universidade Federal de Santa Maria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6"/>
          <p:cNvSpPr txBox="1"/>
          <p:nvPr/>
        </p:nvSpPr>
        <p:spPr>
          <a:xfrm>
            <a:off x="2940209" y="5345930"/>
            <a:ext cx="194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Psychologist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University College</a:t>
            </a:r>
            <a:b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London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36"/>
          <p:cNvSpPr txBox="1"/>
          <p:nvPr/>
        </p:nvSpPr>
        <p:spPr>
          <a:xfrm>
            <a:off x="8700526" y="5345925"/>
            <a:ext cx="194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Data science/software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Fast Data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Science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6"/>
          <p:cNvSpPr txBox="1"/>
          <p:nvPr/>
        </p:nvSpPr>
        <p:spPr>
          <a:xfrm>
            <a:off x="6761293" y="5345930"/>
            <a:ext cx="1943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Psychologist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University College</a:t>
            </a:r>
            <a:b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1400" u="none" cap="none" strike="noStrike">
                <a:solidFill>
                  <a:srgbClr val="0F1854"/>
                </a:solidFill>
                <a:latin typeface="Arial"/>
                <a:ea typeface="Arial"/>
                <a:cs typeface="Arial"/>
                <a:sym typeface="Arial"/>
              </a:rPr>
              <a:t>London</a:t>
            </a:r>
            <a:endParaRPr b="0" i="0" sz="1400" u="none" cap="none" strike="noStrike">
              <a:solidFill>
                <a:srgbClr val="0F185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6"/>
          <p:cNvSpPr txBox="1"/>
          <p:nvPr/>
        </p:nvSpPr>
        <p:spPr>
          <a:xfrm>
            <a:off x="253522" y="6390664"/>
            <a:ext cx="649537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6"/>
          <p:cNvSpPr txBox="1"/>
          <p:nvPr/>
        </p:nvSpPr>
        <p:spPr>
          <a:xfrm>
            <a:off x="11540208" y="6377474"/>
            <a:ext cx="319318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36"/>
          <p:cNvGrpSpPr/>
          <p:nvPr/>
        </p:nvGrpSpPr>
        <p:grpSpPr>
          <a:xfrm>
            <a:off x="6737955" y="2237118"/>
            <a:ext cx="2058639" cy="2058639"/>
            <a:chOff x="12531341" y="7557335"/>
            <a:chExt cx="2058639" cy="2058639"/>
          </a:xfrm>
        </p:grpSpPr>
        <p:sp>
          <p:nvSpPr>
            <p:cNvPr id="149" name="Google Shape;149;p36"/>
            <p:cNvSpPr/>
            <p:nvPr/>
          </p:nvSpPr>
          <p:spPr>
            <a:xfrm>
              <a:off x="12531341" y="7557335"/>
              <a:ext cx="2058639" cy="2058639"/>
            </a:xfrm>
            <a:prstGeom prst="ellipse">
              <a:avLst/>
            </a:prstGeom>
            <a:solidFill>
              <a:srgbClr val="0F18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0" name="Google Shape;150;p36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2539531" y="7581088"/>
              <a:ext cx="2034886" cy="203488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1" name="Google Shape;151;p36"/>
          <p:cNvGrpSpPr/>
          <p:nvPr/>
        </p:nvGrpSpPr>
        <p:grpSpPr>
          <a:xfrm>
            <a:off x="2995143" y="2237118"/>
            <a:ext cx="2058639" cy="2058639"/>
            <a:chOff x="9919699" y="8383284"/>
            <a:chExt cx="2058639" cy="2058639"/>
          </a:xfrm>
        </p:grpSpPr>
        <p:sp>
          <p:nvSpPr>
            <p:cNvPr id="152" name="Google Shape;152;p36"/>
            <p:cNvSpPr/>
            <p:nvPr/>
          </p:nvSpPr>
          <p:spPr>
            <a:xfrm>
              <a:off x="9919699" y="8383284"/>
              <a:ext cx="2058639" cy="2058639"/>
            </a:xfrm>
            <a:prstGeom prst="ellipse">
              <a:avLst/>
            </a:prstGeom>
            <a:solidFill>
              <a:srgbClr val="0F18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3" name="Google Shape;153;p36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9931575" y="8407037"/>
              <a:ext cx="2034886" cy="20348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4" name="Google Shape;154;p36"/>
          <p:cNvSpPr/>
          <p:nvPr/>
        </p:nvSpPr>
        <p:spPr>
          <a:xfrm>
            <a:off x="4853813" y="2235677"/>
            <a:ext cx="2160000" cy="2160000"/>
          </a:xfrm>
          <a:prstGeom prst="ellipse">
            <a:avLst/>
          </a:prstGeom>
          <a:solidFill>
            <a:srgbClr val="0DE5B2"/>
          </a:solidFill>
          <a:ln cap="flat" cmpd="sng" w="69850">
            <a:solidFill>
              <a:srgbClr val="0DE5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" name="Google Shape;155;p36"/>
          <p:cNvGrpSpPr/>
          <p:nvPr/>
        </p:nvGrpSpPr>
        <p:grpSpPr>
          <a:xfrm>
            <a:off x="4904494" y="2286358"/>
            <a:ext cx="2058639" cy="2058639"/>
            <a:chOff x="1110463" y="8395434"/>
            <a:chExt cx="2058639" cy="2058639"/>
          </a:xfrm>
        </p:grpSpPr>
        <p:sp>
          <p:nvSpPr>
            <p:cNvPr id="156" name="Google Shape;156;p36"/>
            <p:cNvSpPr/>
            <p:nvPr/>
          </p:nvSpPr>
          <p:spPr>
            <a:xfrm>
              <a:off x="1110463" y="8395434"/>
              <a:ext cx="2058639" cy="2058639"/>
            </a:xfrm>
            <a:prstGeom prst="ellipse">
              <a:avLst/>
            </a:prstGeom>
            <a:solidFill>
              <a:srgbClr val="0F18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57" name="Google Shape;157;p36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121663" y="8416546"/>
              <a:ext cx="2034886" cy="203488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g26e2d3448d3_0_14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-3204410" y="1125219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26e2d3448d3_0_14"/>
          <p:cNvSpPr txBox="1"/>
          <p:nvPr/>
        </p:nvSpPr>
        <p:spPr>
          <a:xfrm>
            <a:off x="873011" y="486338"/>
            <a:ext cx="85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Discord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g26e2d3448d3_0_14"/>
          <p:cNvSpPr txBox="1"/>
          <p:nvPr/>
        </p:nvSpPr>
        <p:spPr>
          <a:xfrm>
            <a:off x="872997" y="2873575"/>
            <a:ext cx="5367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can communicate today on Discord, “</a:t>
            </a:r>
            <a:r>
              <a:rPr b="1" lang="en-GB" sz="24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hackathon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” room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discord.gg/harmonydata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65" name="Google Shape;165;g26e2d3448d3_0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6e2d3448d3_0_14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26e2d3448d3_0_14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g26e2d3448d3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7563" y="1509263"/>
            <a:ext cx="4219575" cy="42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g26e2d3448d3_0_0"/>
          <p:cNvPicPr preferRelativeResize="0"/>
          <p:nvPr/>
        </p:nvPicPr>
        <p:blipFill rotWithShape="1">
          <a:blip r:embed="rId4">
            <a:alphaModFix amt="47000"/>
          </a:blip>
          <a:srcRect b="0" l="0" r="0" t="0"/>
          <a:stretch/>
        </p:blipFill>
        <p:spPr>
          <a:xfrm>
            <a:off x="-3155985" y="1076794"/>
            <a:ext cx="17472588" cy="1049288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6e2d3448d3_0_0"/>
          <p:cNvSpPr txBox="1"/>
          <p:nvPr/>
        </p:nvSpPr>
        <p:spPr>
          <a:xfrm>
            <a:off x="873011" y="486338"/>
            <a:ext cx="8522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lang="en-GB" sz="7200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Harmony hackathon</a:t>
            </a:r>
            <a:endParaRPr b="1" i="0" sz="7200" u="none" cap="none" strike="noStrike">
              <a:solidFill>
                <a:srgbClr val="0F18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26e2d3448d3_0_0"/>
          <p:cNvSpPr txBox="1"/>
          <p:nvPr/>
        </p:nvSpPr>
        <p:spPr>
          <a:xfrm>
            <a:off x="872999" y="2873575"/>
            <a:ext cx="77586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value input from all our participants and want everyone to enjoy our hackathon – behave professionally and show each other respect and courtesy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You can use Discord </a:t>
            </a:r>
            <a:r>
              <a:rPr lang="en-GB" sz="24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discord.gg/harmonydata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to communicate with 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other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participants!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F1854"/>
              </a:buClr>
              <a:buSzPts val="2400"/>
              <a:buFont typeface="Montserrat Medium"/>
              <a:buAutoNum type="arabicPeriod"/>
            </a:pP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troduce yourself to your project tea</a:t>
            </a:r>
            <a:r>
              <a:rPr lang="en-GB" sz="2400">
                <a:solidFill>
                  <a:srgbClr val="0F1854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 on Discord if you haven't already!</a:t>
            </a:r>
            <a:endParaRPr sz="2400">
              <a:solidFill>
                <a:srgbClr val="0F1854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76" name="Google Shape;176;g26e2d3448d3_0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26e2d3448d3_0_0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26e2d3448d3_0_0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g26e2d3448d3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550573" y="205273"/>
            <a:ext cx="3382550" cy="33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g26e2d3448d3_0_29"/>
          <p:cNvPicPr preferRelativeResize="0"/>
          <p:nvPr/>
        </p:nvPicPr>
        <p:blipFill rotWithShape="1">
          <a:blip r:embed="rId4">
            <a:alphaModFix amt="47000"/>
          </a:blip>
          <a:srcRect b="0" l="0" r="0" t="0"/>
          <a:stretch/>
        </p:blipFill>
        <p:spPr>
          <a:xfrm>
            <a:off x="-2998610" y="1167594"/>
            <a:ext cx="17472588" cy="10492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6e2d3448d3_0_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218373" y="379509"/>
            <a:ext cx="641153" cy="46163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6e2d3448d3_0_29"/>
          <p:cNvSpPr txBox="1"/>
          <p:nvPr/>
        </p:nvSpPr>
        <p:spPr>
          <a:xfrm>
            <a:off x="253522" y="6390664"/>
            <a:ext cx="64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SECTION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26e2d3448d3_0_29"/>
          <p:cNvSpPr txBox="1"/>
          <p:nvPr/>
        </p:nvSpPr>
        <p:spPr>
          <a:xfrm>
            <a:off x="11540208" y="6377474"/>
            <a:ext cx="31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rgbClr val="0F1854"/>
                </a:solidFill>
                <a:latin typeface="Montserrat"/>
                <a:ea typeface="Montserrat"/>
                <a:cs typeface="Montserrat"/>
                <a:sym typeface="Montserrat"/>
              </a:rPr>
              <a:t>00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8" name="Google Shape;188;g26e2d3448d3_0_29"/>
          <p:cNvGraphicFramePr/>
          <p:nvPr/>
        </p:nvGraphicFramePr>
        <p:xfrm>
          <a:off x="854600" y="51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{9B482DC9-08B4-47D4-A2EC-1538F7702F1E}</a:tableStyleId>
              </a:tblPr>
              <a:tblGrid>
                <a:gridCol w="1868850"/>
                <a:gridCol w="8418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Time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Activity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2"/>
                            </a:ext>
                          </a:extLst>
                        </a:rPr>
                        <a:t>09:30 - 10:0</a:t>
                      </a: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3"/>
                            </a:ext>
                          </a:extLst>
                        </a:rPr>
                        <a:t>Welcome talk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  <a:extLst>
                          <a:ext uri="http://customooxmlschemas.google.com/">
                            <go:slidesCustomData xmlns:go="http://customooxmlschemas.google.com/" textRoundtripDataId="4"/>
                          </a:ext>
                        </a:extLst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5"/>
                            </a:ext>
                          </a:extLst>
                        </a:rPr>
                        <a:t>Thomas Wood (Fast Data Science)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  <a:extLst>
                          <a:ext uri="http://customooxmlschemas.google.com/">
                            <go:slidesCustomData xmlns:go="http://customooxmlschemas.google.com/" textRoundtripDataId="6"/>
                          </a:ext>
                        </a:extLst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7"/>
                            </a:ext>
                          </a:extLst>
                        </a:rPr>
                        <a:t>Bettina Moltrecht (UCL</a:t>
                      </a: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TBD (hackathon org)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10:00 – 12:15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8"/>
                            </a:ext>
                          </a:extLst>
                        </a:rPr>
                        <a:t>B</a:t>
                      </a: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  <a:extLst>
                            <a:ext uri="http://customooxmlschemas.google.com/">
                              <go:slidesCustomData xmlns:go="http://customooxmlschemas.google.com/" textRoundtripDataId="9"/>
                            </a:ext>
                          </a:extLst>
                        </a:rPr>
                        <a:t>reakout </a:t>
                      </a: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groups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Recap and continue working on projects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12:30 - 13:30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Lunch break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13:30-15:15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Breakout groups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Continue working on projects	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15:15-15:30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End of day tidy-up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 up; push to GitHub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15:30-16:30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Group presentations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 minutes per group; show us your notebooks! 😊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What you have achieved; key outputs; next steps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16:30-17:00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Close of the Hackathon, feedback &amp; next steps	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2023-02-24T10:41:50Z</dcterms:created>
  <dc:creator>Moltrecht, Bettina</dc:creator>
</cp:coreProperties>
</file>